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notesSlides/notesSlide3.xml" ContentType="application/vnd.openxmlformats-officedocument.presentationml.notesSlide+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notesSlides/notesSlide6.xml" ContentType="application/vnd.openxmlformats-officedocument.presentationml.notesSlide+xml"/>
  <Override PartName="/ppt/ink/ink8.xml" ContentType="application/inkml+xml"/>
  <Override PartName="/ppt/notesSlides/notesSlide7.xml" ContentType="application/vnd.openxmlformats-officedocument.presentationml.notesSlide+xml"/>
  <Override PartName="/ppt/ink/ink9.xml" ContentType="application/inkml+xml"/>
  <Override PartName="/ppt/ink/ink1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notesSlides/notesSlide10.xml" ContentType="application/vnd.openxmlformats-officedocument.presentationml.notesSlide+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
      <p:font typeface="Manrope"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2-17T14:24:47.003"/>
    </inkml:context>
    <inkml:brush xml:id="br0">
      <inkml:brushProperty name="width" value="0.5" units="cm"/>
      <inkml:brushProperty name="height" value="1" units="cm"/>
      <inkml:brushProperty name="color" value="#E6E6E6"/>
      <inkml:brushProperty name="tip" value="rectangle"/>
      <inkml:brushProperty name="rasterOp" value="maskPen"/>
      <inkml:brushProperty name="ignorePressure" value="1"/>
    </inkml:brush>
  </inkml:definitions>
  <inkml:trace contextRef="#ctx0" brushRef="#br0">0 3,'186'-2,"200"5,-282 6,0 5,195 52,-226-50,0-3,119 4,-28-3,-113-7,-1 2,-1 3,69 25,-92-29,2 0,-1-2,1 0,46 1,114-7,29 3,-12 20,209 12,125-37,-533 2,0 0,0 0,0 0,0-1,0 0,0 0,0 0,0-1,0 0,-1 0,1 0,-1-1,1 0,-1 0,0 0,0-1,0 1,6-8,7-7,1 2,0 0,2 1,-1 1,2 1,0 0,37-14,44-22,-68 31,1 1,0 2,65-18,-75 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6:39.886"/>
    </inkml:context>
    <inkml:brush xml:id="br0">
      <inkml:brushProperty name="width" value="0.35" units="cm"/>
      <inkml:brushProperty name="height" value="0.35" units="cm"/>
      <inkml:brushProperty name="color" value="#FFFFFF"/>
    </inkml:brush>
  </inkml:definitions>
  <inkml:trace contextRef="#ctx0" brushRef="#br0">1158 93 24575,'42'-2'0,"50"-8"0,14-2 0,347 1 0,32-3 0,-291 0 0,488-16 0,71 32 0,-417-3 0,-327 1 0,1 0 0,0 1 0,-1 0 0,1 0 0,-1 1 0,1 1 0,-1-1 0,0 1 0,0 1 0,13 6 0,-15-5 0,-1 0 0,1 0 0,-1 0 0,0 1 0,0 0 0,-1 0 0,0 1 0,0-1 0,0 1 0,-1 0 0,0 0 0,5 14 0,0 0 0,-1 0 0,-1 1 0,-2-1 0,0 1 0,-1 1 0,-1-1 0,-1 0 0,-1 25 0,-2-39 0,0-1 0,-1 1 0,0-1 0,0 0 0,-1 0 0,0 0 0,0 0 0,-1 0 0,1-1 0,-2 1 0,1-1 0,-1 0 0,-9 9 0,-7 7 0,-2-2 0,-26 18 0,38-30 0,-6 4 0,-1 0 0,0-2 0,0 0 0,-1-2 0,-1 0 0,1-1 0,-28 6 0,-149 20 0,135-26 0,-310 19 0,297-23 0,-228 35 0,93-7 0,-307-2 0,-3-32 0,149-1 0,-1089 4 0,1452 0 0,-3 1 0,0-2 0,0 1 0,0-1 0,0 0 0,-14-5 0,21 6 0,1-1 0,-1 0 0,1-1 0,0 1 0,-1 0 0,1-1 0,0 1 0,0-1 0,0 0 0,0 0 0,0 0 0,0 0 0,0 0 0,1 0 0,-1 0 0,1 0 0,0-1 0,-1 1 0,1-1 0,0 1 0,1-1 0,-1 1 0,0-1 0,1 0 0,-1-3 0,0-2 0,0 0 0,1-1 0,0 1 0,0 0 0,1 0 0,0 0 0,0 0 0,1 0 0,0 0 0,1 1 0,-1-1 0,2 1 0,-1-1 0,5-7 0,-1 6 0,0-1 0,1 1 0,0 0 0,0 0 0,1 1 0,0 0 0,1 1 0,0 0 0,10-6 0,-8 6 0,0 2 0,0 0 0,0 0 0,1 1 0,-1 0 0,1 1 0,0 1 0,19-2 0,12 2 0,52 5 0,-31-1 0,225-1 0,344 19 0,-584-12 0,0 3 0,77 25 0,25 6 0,-64-26 0,134 6 0,93-16 0,-61-2 0,-53 4 0,358 8 0,-533-18 0,0 0 0,0-2 0,-1-1 0,43-15 0,10-1 0,-32 10 0,-2-3 0,1-2 0,-2-2 0,43-23 0,-84 40 0,0 0 0,0 0 0,0 0 0,0 0 0,0-1 0,0 1 0,-1-1 0,1 1 0,0-1 0,-1 0 0,1 1 0,-1-1 0,1 0 0,-1 0 0,0 0 0,0 0 0,0 0 0,0 0 0,0-1 0,-1 1 0,1 0 0,0 0 0,-1-3 0,0 2 0,-1 0 0,1 0 0,-1 0 0,0 0 0,0 0 0,0 0 0,0 1 0,0-1 0,-1 0 0,1 1 0,-1-1 0,0 1 0,0-1 0,0 1 0,0 0 0,0 0 0,-4-3 0,-5-4 0,-1 2 0,1-1 0,-2 1 0,1 1 0,-1 0 0,0 1 0,0 0 0,0 1 0,-19-4 0,-20-1 0,-58-3 0,109 12 0,-468-13 0,179 9 0,-292-29 0,574 32 0,0 1 0,1 0 0,-1 0 0,0 0 0,0 1 0,1 0 0,-1 0 0,0 1 0,1 0 0,0 1 0,-1-1 0,1 1 0,0 1 0,-6 4 0,-12 2 0,0-1 0,0-1 0,-1-1 0,0-1 0,-52 5 0,1009-16-851,-535 7 588,562-2-938,-827 0-4675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6:50.119"/>
    </inkml:context>
    <inkml:brush xml:id="br0">
      <inkml:brushProperty name="width" value="0.35" units="cm"/>
      <inkml:brushProperty name="height" value="0.35" units="cm"/>
      <inkml:brushProperty name="color" value="#FFFFFF"/>
    </inkml:brush>
  </inkml:definitions>
  <inkml:trace contextRef="#ctx0" brushRef="#br0">3294 253 24575,'-56'-3'0,"1"-3"0,-74-16 0,61 10 0,-173-33 0,-416-60 0,115 78 0,-4 28 0,162 2 0,374-4 0,-1 2 0,1 0 0,0 0 0,-1 1 0,1 0 0,0 0 0,0 2 0,0-1 0,1 1 0,-1 0 0,1 1 0,0 0 0,0 1 0,0 0 0,1 0 0,0 1 0,0-1 0,1 2 0,-1-1 0,-9 16 0,9-12 0,-1 2 0,-1 0 0,-23 22 0,30-32 0,-1 0 0,1 0 0,-1 0 0,0-1 0,0 1 0,0-1 0,0 0 0,-1 0 0,1-1 0,-1 1 0,1-1 0,-1 0 0,1 0 0,-10 0 0,-5-2 0,1-1 0,0-1 0,-1 0 0,-23-9 0,18 5 0,-42-6 0,63 12 0,1 1 0,-1 0 0,0 0 0,1 0 0,-1 0 0,0 0 0,1 1 0,-1-1 0,1 1 0,-1-1 0,0 1 0,1 0 0,0 0 0,-1 0 0,1 1 0,0-1 0,-1 0 0,1 1 0,0 0 0,0-1 0,0 1 0,0 0 0,1 0 0,-1 0 0,0 0 0,1 0 0,-1 1 0,1-1 0,0 0 0,0 1 0,0-1 0,0 1 0,0-1 0,1 1 0,-1-1 0,0 6 0,-1 9 0,1-1 0,1 1 0,0 0 0,4 28 0,-2-32 0,-1-1 0,2 0 0,-1-1 0,1 1 0,1-1 0,0 1 0,1-1 0,0 0 0,1-1 0,0 1 0,0-1 0,1-1 0,1 1 0,-1-1 0,2 0 0,-1-1 0,1 0 0,12 9 0,2-1 0,0-2 0,1-1 0,1 0 0,-1-2 0,2-1 0,44 12 0,13 3 0,-40-11 0,0-2 0,85 12 0,237-20 0,-192-7 0,22 1 0,234 5 0,-396 0 0,0 1 0,0 1 0,0 2 0,-1 2 0,0 0 0,-1 3 0,45 21 0,-35-14 0,0-3 0,1-1 0,0-2 0,1-2 0,68 9 0,-101-19 0,0 0 0,1-1 0,-1 0 0,0-1 0,1 1 0,-1-2 0,0 0 0,0 0 0,0-1 0,0 0 0,0-1 0,-1 0 0,1 0 0,-1-1 0,0 0 0,-1-1 0,17-12 0,-17 10 0,1 2 0,0-1 0,1 1 0,0 1 0,0 0 0,0 0 0,0 1 0,1 0 0,0 1 0,-1 0 0,1 1 0,16-2 0,14 1 0,-1 2 0,47 5 0,-6-1 0,446-3 0,-490-2 0,0-1 0,39-10 0,-15 3 0,-6 1 0,0-3 0,94-32 0,-79 23 0,-58 19 0,1-1 0,-1-1 0,0 0 0,0 0 0,-1-1 0,1-1 0,-1 0 0,0 0 0,-1-1 0,1-1 0,10-10 0,-12 8 0,-2 0 0,1-1 0,-1 0 0,-1 0 0,0-1 0,-1 0 0,0 0 0,0 0 0,-2-1 0,1 1 0,-2-1 0,1 0 0,-2 0 0,0 0 0,0 0 0,-1 0 0,-1 0 0,-3-16 0,3 23 0,-1 0 0,0 1 0,0-1 0,0 1 0,-1 0 0,1 0 0,-1 0 0,-1 0 0,1 0 0,-1 0 0,0 1 0,0 0 0,0 0 0,0 0 0,-6-4 0,-11-7 0,-45-26 0,56 35 0,-12-5 0,-1 0 0,-42-12 0,38 15 0,-43-21 0,48 19 0,1 1 0,-1 1 0,-1 0 0,0 2 0,0 1 0,0 1 0,-26-2 0,-27-5 0,-93-27 0,75 15 0,28 13 0,-1 2 0,0 3 0,-111 7 0,79 0 0,-1519 1 0,891-4 0,700 1 0,0 2 0,0 1 0,0 2 0,0 0 0,1 2 0,0 1 0,0 0 0,1 2 0,0 2 0,1 0 0,0 1 0,1 1 0,-27 21 0,45-30 0,-1 0 0,1 1 0,0-1 0,0 1 0,-5 10 0,9-16 0,0 1 0,1 0 0,-1 0 0,1 0 0,-1 0 0,1 0 0,0 0 0,-1 0 0,1 0 0,0 0 0,0 0 0,-1 0 0,1 0 0,0 0 0,0 0 0,0 0 0,0 0 0,1 0 0,-1 1 0,0-1 0,0 0 0,1 0 0,-1 0 0,0 0 0,1 0 0,-1-1 0,1 1 0,-1 0 0,1 0 0,0 0 0,-1 0 0,1 0 0,0-1 0,0 1 0,-1 0 0,1-1 0,0 1 0,0 0 0,0-1 0,0 1 0,0-1 0,0 0 0,0 1 0,0-1 0,0 0 0,1 1 0,16 3 0,1-1 0,-1-1 0,1-1 0,0 0 0,0-1 0,30-5 0,13 1 0,971 1 0,-585 4 0,-414-1 0,-19-1 0,-1 0 0,1 1 0,-1 1 0,0 0 0,1 1 0,-1 1 0,0 0 0,18 7 0,-31-10 0,0 1 0,0-1 0,0 0 0,0 1 0,0-1 0,-1 1 0,1-1 0,0 1 0,0 0 0,-1-1 0,1 1 0,0 0 0,-1-1 0,1 1 0,0 0 0,-1 0 0,1-1 0,0 3 0,-1-3 0,0 1 0,0-1 0,0 1 0,-1-1 0,1 1 0,0-1 0,0 1 0,0 0 0,0-1 0,-1 1 0,1-1 0,0 0 0,0 1 0,-1-1 0,1 1 0,0-1 0,-1 1 0,1-1 0,-1 0 0,1 1 0,0-1 0,-1 0 0,0 1 0,-35 15 0,31-15 0,-52 17 0,-1-3 0,0-3 0,-1-2 0,0-3 0,0-2 0,-1-3 0,-104-9 0,125 0 0,1-2 0,1-1 0,-63-26 0,-30-8 0,110 38 0,0 2 0,0 0 0,-1 2 0,-35-1 0,31 6 0,0 0 0,-1 2 0,2 0 0,-39 14 0,44-11 0,-1-2 0,0 0 0,0-2 0,-1 0 0,1-1 0,-1-1 0,-32-2 0,28-6 0,20 0 0,17-2 0,20-3 0,1 2 0,0 1 0,0 2 0,58-4 0,144 7 0,-164 4 0,-39 1 0,-1 0 0,1 2 0,0 2 0,-1 0 0,0 3 0,-1 0 0,0 2 0,0 1 0,31 18 0,-34-17 0,1-1 0,-1-1 0,2-2 0,-1 0 0,1-2 0,33 3 0,-52-8 0,0 0 0,0 0 0,-1 1 0,1 0 0,0 1 0,-1 0 0,14 9 0,2 4 0,29 23 0,-42-29 0,0 0 0,1-2 0,0 1 0,1-2 0,0 0 0,0 0 0,0-1 0,1-1 0,26 7 0,6-8 0,-1-1 0,0-3 0,59-6 0,-11 1 0,11 4 0,-31 1 0,127-15 0,-96 3 0,187 3 0,-274 8 0,25-1 0,0-3 0,0-1 0,74-19 0,-91 16 0,0-2 0,-1-1 0,36-20 0,-29 14 0,48-19 0,187-73 0,-212 86 0,14-2 0,0 3 0,83-14 0,-111 26 0,11-1 0,1 1 0,79-3 0,-956 17 0,556-4 0,178 4 0,-97 18 0,-4 0 0,-829-6 0,639-19 0,255 2 0,42-2 0,0 4 0,-165 23 0,236-21 0,0 0 0,0 1 0,1 0 0,-1 1 0,1 1 0,0 0 0,1 0 0,-1 1 0,1 1 0,1 0 0,0 1 0,0-1 0,0 2 0,1 0 0,0 0 0,-12 19 0,10-11 0,-1-1 0,-1 1 0,-1-2 0,-1 0 0,0-1 0,-1 0 0,0-1 0,-32 20 0,16-16 0,-29 19 0,60-37 0,0 0 0,1 1 0,-1-1 0,0 0 0,1 1 0,-1-1 0,1 1 0,-1-1 0,1 1 0,-1-1 0,1 1 0,-1 0 0,1-1 0,-1 1 0,1-1 0,0 1 0,0 0 0,-1-1 0,1 1 0,0 0 0,0-1 0,-1 1 0,1 0 0,0 0 0,0-1 0,0 1 0,0 0 0,0-1 0,0 1 0,1 1 0,-1-1 0,1 0 0,0 0 0,0-1 0,0 1 0,0 0 0,0 0 0,0-1 0,1 1 0,-1-1 0,0 1 0,0-1 0,0 1 0,0-1 0,1 1 0,1-1 0,7 2 0,0-1 0,0 0 0,14-1 0,39-6 0,70-16 0,-123 20 0,-1 0 0,1-2 0,-1 1 0,0-1 0,0 0 0,-1-1 0,1 0 0,-1 0 0,0-1 0,0 0 0,10-11 0,-17 16 0,6-4 30,0 1 0,0 0 0,0 0 0,1 0 0,-1 1 0,1 0 0,0 1 0,-1-1 0,1 2 0,15-3 0,10 2-502,43 1-1,-53 1-277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7:01.506"/>
    </inkml:context>
    <inkml:brush xml:id="br0">
      <inkml:brushProperty name="width" value="0.35" units="cm"/>
      <inkml:brushProperty name="height" value="0.35" units="cm"/>
      <inkml:brushProperty name="color" value="#FFFFFF"/>
    </inkml:brush>
  </inkml:definitions>
  <inkml:trace contextRef="#ctx0" brushRef="#br0">4808 439 24575,'0'1'0,"1"-1"0,-1 0 0,1 0 0,-1 0 0,1 0 0,-1 0 0,1 0 0,-1 0 0,1 0 0,-1 0 0,0 0 0,1-1 0,-1 1 0,1 0 0,-1 0 0,1 0 0,-1 0 0,0-1 0,1 1 0,-1 0 0,1 0 0,-1-1 0,0 1 0,1 0 0,-1-1 0,0 1 0,0 0 0,1-1 0,-1 1 0,0-1 0,0 1 0,1 0 0,-1-1 0,0 1 0,0-1 0,-7-16 0,-21-13 0,13 20 0,-2 1 0,0 0 0,0 1 0,0 1 0,-20-5 0,-96-19 0,48 13 0,-360-82 0,398 92 0,0 3 0,-68 0 0,9 1 0,-25-10 0,-43-2 0,-99 17 0,-76-3 0,175-12 0,-39-2 0,-186 17 0,-129-2 0,337-14 0,-21 0 0,150 11 0,-107-24 0,107 16 0,-100-7 0,128 17 0,5 0 0,-1 1 0,0 2 0,0 0 0,-43 9 0,53-3 0,0 1 0,1 0 0,0 2 0,-26 17 0,27-16 0,5-3 0,1 1 0,-1 1 0,1 0 0,1 1 0,0 0 0,0 0 0,1 1 0,-13 22 0,2 2 0,-32 76 0,46-94 0,1 0 0,1 1 0,1 0 0,0 0 0,-1 37 0,7 100 0,2-57 0,-5-92 0,2-1 0,-1 1 0,1 0 0,-1-1 0,2 1 0,-1-1 0,1 1 0,0-1 0,0 0 0,6 11 0,-5-14 0,-1 1 0,1-1 0,0 0 0,0 0 0,0 0 0,0 0 0,1-1 0,-1 0 0,1 1 0,-1-1 0,1 0 0,0-1 0,0 1 0,0-1 0,0 1 0,0-1 0,0 0 0,5 0 0,25 1 0,0-1 0,0-1 0,0-2 0,0-2 0,51-11 0,-9 2 0,1-1 0,-42 7 0,56-5 0,-84 12 0,-1-1 0,0 1 0,0-1 0,0 0 0,0 0 0,0-1 0,11-4 0,-15 4 0,0 1 0,1-1 0,-1 0 0,0 0 0,0 1 0,0-1 0,0-1 0,-1 1 0,1 0 0,0 0 0,-1-1 0,1 1 0,-1 0 0,0-1 0,0 0 0,0 1 0,0-1 0,-1 0 0,1 1 0,0-4 0,1-18 0,0 0 0,-3-46 0,0 52 0,0 0 0,1-1 0,1 1 0,0 0 0,2 0 0,7-28 0,-6 35 0,0 0 0,1 0 0,0 1 0,0 0 0,8-10 0,-13 19 0,1 0 0,-1 0 0,1 1 0,-1-1 0,0 1 0,1-1 0,-1 0 0,1 1 0,0-1 0,-1 1 0,1-1 0,-1 1 0,1-1 0,0 1 0,-1 0 0,1-1 0,0 1 0,0 0 0,-1-1 0,1 1 0,0 0 0,-1 0 0,1 0 0,0 0 0,0 0 0,0 0 0,-1 0 0,3 0 0,-2 1 0,0-1 0,0 1 0,0 0 0,-1 0 0,1 0 0,0 0 0,0 0 0,-1 0 0,1 0 0,0 0 0,-1 0 0,1 1 0,-1-1 0,1 0 0,0 2 0,1 7 0,0 0 0,-1 0 0,1 17 0,-4 25 0,-3 0 0,-20 89 0,13-84 0,-9 117 0,21-166 0,-1 10 0,0 0 0,2 0 0,0 0 0,7 34 0,-7-47 0,1-1 0,-1 0 0,1 0 0,0 1 0,0-1 0,0 0 0,1-1 0,-1 1 0,1 0 0,0-1 0,0 1 0,0-1 0,0 0 0,1 0 0,-1 0 0,1-1 0,0 1 0,0-1 0,0 0 0,0 0 0,0 0 0,0 0 0,1-1 0,7 2 0,-4-1 0,0-1 0,1 1 0,-1-2 0,1 1 0,-1-1 0,1 0 0,-1-1 0,1 0 0,-1 0 0,0-1 0,9-2 0,-12 2 0,-1 0 0,1-1 0,-1 1 0,1-1 0,-1 0 0,0 0 0,0-1 0,0 1 0,-1-1 0,1 0 0,-1 0 0,0 0 0,0 0 0,0 0 0,-1-1 0,1 1 0,-1-1 0,0 0 0,1-5 0,2-10 0,-1 1 0,-1-1 0,0 0 0,-2 0 0,0 0 0,-4-33 0,1-40 0,3 85 0,1 1 0,-1-1 0,1 1 0,1 0 0,-1-1 0,1 1 0,1 1 0,-1-1 0,1 0 0,0 1 0,1-1 0,-1 1 0,1 1 0,0-1 0,1 1 0,-1-1 0,1 2 0,0-1 0,1 1 0,9-6 0,14-7 0,1 2 0,0 1 0,40-11 0,-63 22 0,40-14 0,1 3 0,0 2 0,73-9 0,-101 18 0,1 2 0,0 1 0,-1 1 0,1 0 0,-1 2 0,1 0 0,-1 2 0,0 0 0,0 1 0,32 15 0,-26-7 0,-1 1 0,-1 1 0,0 2 0,-1 0 0,-1 1 0,0 2 0,26 31 0,-46-48 0,0-1 0,0 1 0,-1 0 0,1 0 0,-1 0 0,0 0 0,0 0 0,0 0 0,-1 0 0,1 1 0,-1-1 0,0 1 0,0-1 0,-1 1 0,1-1 0,-1 8 0,-1-8 0,0-1 0,0 1 0,0-1 0,-1 0 0,1 1 0,-1-1 0,1 0 0,-1 0 0,0 0 0,0 0 0,-1-1 0,1 1 0,0 0 0,-1-1 0,0 0 0,1 1 0,-1-1 0,0 0 0,0-1 0,0 1 0,-1 0 0,-3 1 0,-34 11 0,-1-1 0,0-2 0,-1-2 0,-66 5 0,15-1 0,-195 43 0,-116 15 0,379-69 0,25-2 0,5-2 0,38-5 0,304-19 0,8 25 0,-189 2 0,1084 20 0,-293-8 0,-719-13 0,-224-1 0,-1 0 0,0 0 0,1-1 0,-1-1 0,0 0 0,0 0 0,0-1 0,-1-1 0,14-7 0,7-7 0,51-39 0,8-6 0,-6 21 0,-56 29 0,37-22 0,-60 32 0,-1 0 0,0-1 0,0 0 0,0 0 0,0 0 0,-1-1 0,0 1 0,0-1 0,0 0 0,-1 0 0,0 0 0,0-1 0,0 1 0,-1-1 0,0 0 0,0 1 0,-1-1 0,1-8 0,-2 9 0,1 0 0,-1 1 0,0-1 0,-1 1 0,1-1 0,-1 0 0,0 1 0,-1-1 0,1 1 0,-1 0 0,0-1 0,0 1 0,-1 0 0,1 0 0,-1 0 0,-1 1 0,1-1 0,0 1 0,-1 0 0,0-1 0,0 2 0,-9-8 0,-10-2 0,0 0 0,-1 1 0,0 2 0,-1 0 0,-40-9 0,-136-21 0,146 31 0,-444-95 0,265 55 0,68 18 0,-332-69 0,393 90 0,-207 6 0,175 7 0,-939-2 0,1055-1 0,-1-2 0,1-1 0,0-1 0,-1 0 0,-29-11 0,-99-48 0,49 19 0,98 43 0,-28-13 0,25 8 0,20 4 0,122 17 0,-19-1 0,426-7 0,-323-9 0,1899 2-1054,-2099 0 1054,-10-1 0,-1 1 0,1 0 0,-1 1 0,1 0 0,16 4 0,-25-4 18,0-1 0,0 0 0,0 1-1,0-1 1,0 1 0,0-1 0,-1 1-1,1-1 1,0 1 0,0 0 0,0-1-1,-1 1 1,1 0 0,0-1-1,0 3 1,-1-3-1,0 1-1,0-1 1,0 1 0,0-1-1,0 1 1,0 0-1,0-1 1,0 1-1,0-1 1,0 1 0,0-1-1,-1 1 1,1-1-1,0 1 1,0-1-1,0 1 1,-1-1 0,1 1-1,0-1 1,-1 1-1,1-1 1,-1 0 0,1 1-1,0-1 1,-1 0-1,1 1 1,-1-1-1,1 0 1,-1 1 0,1-1-1,-1 0 1,0 1-1,-14 6 22,-1-1 0,1-1 0,-1 0 0,0 0 0,-17 1 0,16-3-43,-281 40 5,-8-25 0,117-8 0,102-5 0,-12 0 0,1 4 0,-112 25 0,-814 185 0,993-213 0,-55 13 0,77-17 0,1 1 0,0 0 0,0 1 0,0 0 0,1 0 0,-1 1 0,-11 9 0,17-12 0,0 0 0,0 0 0,0 0 0,0 0 0,0 1 0,1-1 0,-1 1 0,1-1 0,-1 1 0,1-1 0,0 1 0,0 0 0,0 0 0,0 0 0,1-1 0,-1 1 0,1 0 0,-1 0 0,1 0 0,0 0 0,1 0 0,-1 0 0,0 0 0,1 0 0,-1 0 0,2 3 0,0-3 0,-1 1 0,1 0 0,0-1 0,0 0 0,0 1 0,0-1 0,1 0 0,0 0 0,-1 0 0,1-1 0,0 1 0,0-1 0,0 1 0,1-1 0,-1 0 0,0 0 0,1-1 0,-1 1 0,5 1 0,26 4 0,0-1 0,1-1 0,-1-2 0,47-2 0,0 2 0,367 11 0,-190-7 0,144 38 0,-12-1 0,-364-46 0,-25 2 0,-1 0 0,1 0 0,-1 0 0,0 0 0,1 0 0,-1 0 0,0 0 0,1 0 0,-1-1 0,0 1 0,1 0 0,-1 0 0,0-1 0,1 1 0,-1 0 0,0 0 0,0-1 0,1 1 0,-1 0 0,0-1 0,0 1 0,0 0 0,1-1 0,-1 1 0,0 0 0,0-1 0,0 1 0,0 0 0,0-1 0,-1-2 0,0 1 0,0 0 0,0 0 0,-1 0 0,1-1 0,-1 1 0,0 1 0,1-1 0,-1 0 0,0 0 0,0 1 0,0-1 0,-4-1 0,-55-39 0,-3 4 0,-1 2 0,-117-46 0,135 64 0,-1 1 0,0 3 0,-1 2 0,-1 2 0,0 2 0,-98-2 0,-400 32 0,199-4 0,-412-10 0,1214-6 0,-91-3 0,427 60 0,-263-17 0,-497-42 0,-1-1 0,1-1 0,-1-1 0,1-2 0,-1-1 0,0-1 0,-1-1 0,31-14 0,-30 11 0,1 2 0,0 0 0,0 2 0,1 1 0,0 2 0,0 1 0,60 1 0,-66 3 0,21-1 0,0 2 0,0 2 0,0 2 0,51 15 0,-54-10 0,0-2 0,68 6 0,-106-15 0,0 1 0,0 0 0,1 0 0,-1 0 0,0 1 0,0-1 0,0 1 0,0 0 0,-1 0 0,1 1 0,0-1 0,-1 1 0,1 0 0,-1 0 0,0 0 0,0 0 0,0 0 0,2 5 0,-4-6 0,1 0 0,-1 1 0,0-1 0,0 0 0,-1 1 0,1-1 0,0 0 0,-1 1 0,1-1 0,-1 1 0,0-1 0,0 1 0,0-1 0,0 1 0,0-1 0,-1 1 0,1-1 0,-1 1 0,0-1 0,1 1 0,-1-1 0,0 0 0,0 1 0,-1-1 0,1 0 0,0 0 0,-1 0 0,1 0 0,-1 0 0,0 0 0,0 0 0,-3 2 0,-8 5 0,0-1 0,0-1 0,-1 0 0,0-1 0,0-1 0,0 0 0,-1-1 0,-25 5 0,-35 11 0,73-19 0,-44 16 0,0-2 0,0-2 0,-86 13 0,129-25 0,-1-1 0,1 1 0,-1-1 0,0 1 0,0-1 0,1 0 0,-1 0 0,0-1 0,0 1 0,1-1 0,-1 0 0,0 0 0,1 0 0,-1 0 0,1-1 0,-6-2 0,9 4 0,0-1 0,0 1 0,0 0 0,-1 0 0,1 0 0,0-1 0,0 1 0,0 0 0,0 0 0,0-1 0,0 1 0,0 0 0,0 0 0,0 0 0,0-1 0,0 1 0,0 0 0,0 0 0,0-1 0,0 1 0,0 0 0,0 0 0,0 0 0,0-1 0,0 1 0,1 0 0,-1 0 0,0-1 0,0 1 0,0 0 0,0 0 0,0 0 0,1 0 0,-1-1 0,0 1 0,0 0 0,0 0 0,0 0 0,1 0 0,-1 0 0,0 0 0,0 0 0,0-1 0,1 1 0,-1 0 0,0 0 0,0 0 0,1 0 0,-1 0 0,15-4 0,38-3 0,1 3 0,103 4 0,-72 2 0,-54-1 0,1-2 0,-1-1 0,-1-1 0,60-15 0,49-13 0,-97 23 0,0-1 0,0-2 0,53-22 0,-33 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2-17T14:25:22.7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2031 778,'1'0,"0"-1,0 1,0 0,0 0,1-1,-1 1,0-1,0 1,0-1,0 0,-1 1,1-1,0 0,0 1,0-1,0-1,9-6,7-2,1 0,0 2,1 0,0 1,0 1,27-5,126-13,-115 18,-6 0,275-37,-215 27,134 0,114 16,-164 3,355-3,-537 0,-6 1,0-1,1 0,-1-1,0 0,1 0,12-3,-20 4,0-1,1 1,-1 0,0 0,0 0,1 0,-1 0,0 0,1 0,-1-1,0 1,1 0,-1 0,0 0,0-1,0 1,1 0,-1 0,0-1,0 1,0 0,1 0,-1-1,0 1,0 0,0-1,0 1,0 0,0-1,0 1,0 0,0-1,0 1,0 0,0-1,0 1,0 0,0-1,0 1,0 0,0-1,0 1,0 0,0 0,-1-1,1 1,0 0,0-1,0 1,-1 0,1 0,0-1,0 1,-1 0,-20-12,-22-3,-1 2,-85-13,75 16,-136-26,-372-72,-417-77,425 54,517 121,0 2,0 1,-64-3,-116 10,109 2,-338 15,328-6,-194 44,256-37,57-18,-1 0,0 0,0 0,1 0,-1 0,0 1,1-1,-1 0,0 0,0 0,1 0,-1 1,0-1,0 0,0 0,1 0,-1 1,0-1,0 0,0 0,0 1,1-1,-1 0,0 1,0-1,0 0,0 0,0 1,0-1,0 0,0 1,0-1,0 0,0 0,0 1,0-1,0 0,0 1,0-1,0 0,0 0,0 1,-1-1,1 0,0 1,0-1,0 0,0 0,-1 1,1-1,0 0,0 0,0 0,-1 0,1 1,0-1,-1 0,1 0,0 0,0 0,-1 0,1 0,0 1,0-1,-1 0,1 0,-1 0,20 6,-1-1,1-1,0 0,34 2,-4-1,375 47,300 40,-507-58,197 27,-1-35,-398-26,-18-2,-33-4,31 6,-1021-180,286 44,464 102,257 35,45 7,241 43,-259-49,260 41,946 83,8-90,-1094-37,-97-1,-37 0,-54-3,-579-21,249 14,-2155-45,2455 59,65 1,25-3,0 0,0 0,1 0,-1 0,0 0,0 0,0 0,0 0,0 0,0 0,0 1,0-1,0 0,0 0,0 0,0 0,0 0,0 0,0 0,1 0,-1 1,0-1,0 0,0 0,0 0,0 0,0 0,0 0,0 0,-1 0,1 1,0-1,0 0,0 0,0 0,0 0,0 0,0 0,0 0,0 0,0 0,0 1,0-1,0 0,0 0,0 0,-1 0,1 0,0 0,0 0,0 0,0 0,0 0,0 0,0 0,0 0,-1 0,1 0,0 0,0 0,0 0,0 0,0 0,0 0,0 0,0 0,-1 0,46 13,256 37,-226-38,274 40,109 17,1849 339,-1809-310,-95-22,-96-24,41-5,-284-43,-287-27,-6-12,-88-22,135 23,-878-156,-14 50,769 119,238 15,41-2,25 1,14-3,8 1,1 0,0 2,0 1,38-6,-44 9,252-43,301-11,272 31,-793 26,228 1,-413-10,-667-64,551 53,142 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5:38.769"/>
    </inkml:context>
    <inkml:brush xml:id="br0">
      <inkml:brushProperty name="width" value="0.35" units="cm"/>
      <inkml:brushProperty name="height" value="0.35" units="cm"/>
      <inkml:brushProperty name="color" value="#FFFFFF"/>
    </inkml:brush>
  </inkml:definitions>
  <inkml:trace contextRef="#ctx0" brushRef="#br0">3352 765 24575,'-466'0'0,"905"0"0,-421-1 0,-35-3 0,6 3 0,-349-53 0,103 19 0,-107-18 0,316 41 0,44 6 0,14 1 0,19 0 0,0 2 0,0 0 0,40 2 0,-13 0 0,1069-3-1126,-934 5 1057,-99-1 69,-68-3 0,-18-2 0,-8 3 0,0 1 0,-1-1 0,1 0 0,0 1 0,-1 0 0,1-1 0,-1 1 0,0 0 0,1 0 0,-4 0 0,-55-17 0,-71-12 0,86 20 0,-442-87-57,-265-58-51,616 122 108,-239-51 0,1 28 0,494 60 882,1251 4-1510,-1273-9 730,-76 1-102,-19 0 0,-4 0 0,-22-1 0,-400-39-18,-20-2-443,-279 44 357,2 49 113,659-46-9,31-4 0,0 1 0,1 2 0,-57 15 0,71-8 0,15-11 0,1 1 0,0-1 0,0 0 0,0 1 0,0-1 0,0 1 0,0-1 0,0 0 0,0 1 0,0-1 0,0 1 0,0-1 0,0 1 0,0-1 0,0 0 0,0 1 0,0-1 0,0 1 0,1-1 0,-1 0 0,0 1 0,0-1 0,0 0 0,1 1 0,-1-1 0,0 0 0,1 1 0,-1-1 0,0 0 0,1 1 0,-1-1 0,9 6 0,1-1 0,-1 0 0,1-1 0,20 7 0,55 16 2,1-3 1,1-5 0,1-3 0,131 7-1,369-19-107,-492-7 40,1412-31-2439,-1437 33 2405,246-17-287,-308 17 386,-1 0 0,1-1 0,-1 0 0,0 0 0,0-1 0,15-6 0,-23 8 3,1 1 0,-1 0 0,1-1 0,-1 1 0,1 0 1,-1-1-1,0 1 0,1-1 0,-1 1 0,1-1 0,-1 1 0,0-1 1,1 1-1,-1-1 0,0 1 0,0-1 0,1 1 0,-1-1 0,0 0 1,0 1-1,0-1 0,0 1 0,0-1 0,0 0 0,0 1 1,0-1-1,0 1 0,0-1 0,0 0 0,0 1 0,0-1 0,0 1 1,-1-1-1,1 0 0,0 1 0,0-1 0,-1 1 0,1-1 1,0 1-1,-1-1 0,1 1 0,0-1 0,-1 1 0,1 0 0,-1-1 1,1 1-1,-1-1 0,1 1 0,-1 0 0,1 0 0,-2-1 0,-6-4 96,0 0 0,0 0 0,0 1 0,0 1 0,-1-1-1,0 1 1,-12-3 0,-79-12 193,90 17-283,-161-20 245,-196 3 0,-184 30 259,187 16-865,2 15 0,2 17 0,-507 150 0,602-125 295,203-64-14,2 2 0,0 2-1,-62 38 1,118-61 66,-1 1 1,1 0-1,0 0 1,0 0-1,0 1 1,0-1-1,0 1 1,-5 8-1,8-11 6,1-1 1,0 1-1,0-1 1,-1 1-1,1 0 1,0-1-1,0 1 1,0-1-1,0 1 1,0 0-1,0-1 1,0 1-1,0 0 0,0-1 1,0 1-1,0-1 1,1 1-1,-1 0 1,0-1-1,0 1 1,0-1-1,1 1 1,-1 0-1,0-1 1,1 1-1,-1-1 1,1 1-1,1 1 14,1 0 0,-1-1 0,1 1 0,-1-1-1,1 1 1,-1-1 0,1 0 0,-1 0 0,1-1 0,3 2 0,22 3 224,1 0 1,35-1-1,157 3 178,100-7-436,110-2-307,93-1 81,427 0-1161,551-4-1875,-1438 6 3099,-9 2 76,0-3 0,90-14 0,-142 16 159,0-1-1,0 1 0,-1-1 0,1 0 1,0 0-1,0 1 0,-1-2 0,1 1 1,-1 0-1,1-1 0,-1 1 0,0-1 1,4-2-1,-6 4-35,0-1 0,0 1 0,0-1 0,0 1 1,0 0-1,0-1 0,1 1 0,-1-1 0,0 1 0,0 0 0,0-1 1,0 1-1,-1-1 0,1 1 0,0 0 0,0-1 0,0 1 1,0-1-1,0 1 0,0 0 0,-1-1 0,1 1 0,0 0 1,0-1-1,0 1 0,-1 0 0,1-1 0,0 1 0,-1-1 0,-21-12 540,-11 0-139,-2 2 0,1 2 1,-59-8-1,40 7-125,-516-84 799,-3 25 1,-740 5-1,1262 67-1092,54-1 0,0 0 0,0-1 0,1 1 0,-1-1 0,1 0 0,-1 0 0,1 0 0,6 0 0,143 20 0,112 10 0,91 0-163,1057 47-2111,-1024-60 2767,-359-17-433,171 15-14,-185-11-46,-25-2 0,-39 0 0,-750-17 12,501 2-5,-1386-24-213,2060 37 206,12-1-164,120 2-549,1182 15-1568,-509-3-160,-1027-12 2372,-103 3 202,-53-5-121,0 0-1,0 0 1,-1 1-1,1-1 0,0 0 1,0 0-1,0 0 1,0 0-1,-1 0 1,1 0-1,0 0 0,0 0 1,0 1-1,0-1 1,0 0-1,-1 0 1,1 0-1,0 0 0,0 1 1,0-1-1,0 0 1,0 0-1,0 0 1,0 0-1,0 1 0,0-1 1,0 0-1,0 0 1,0 0-1,0 1 1,0-1-1,0 0 0,0 0 1,0 0-1,0 0 1,0 1-1,0-1 1,0 0-1,0 0 1,0 0-1,0 1 0,0-1 1,0 0-1,0 0 1,0 0-1,1 0 1,-1 1-1,0-1 0,0 0 1,0 0-1,0 0 1,0 0-1,1 0 1,-1 0-1,0 0 0,0 1 1,1-1-1,-18 4 282,1 0-1,-1 0 1,-19 0 0,-405 19 1847,-11-25-846,275-1-796,-1446-16 564,1582 18-1062,77 1 0,321 0 20,1600 25 305,-1901-22-305,-48-2-17,-11 0-2,-92 2-2,-112-6 1,-106-12-164,-2210-245-3259,2091 205 2785,305 39 1409,112 13-460,14 3-157,4-1-7,67 5 303,105 13-162,96 10-135,97 2 338,91-5-532,2007 15-3589,-2240-42 4139,-9 1 5549,-328 8-5794,-173 32 0,108-11-234,131-21-30,-175 29 0,189-28 0,1 1 0,0 1 0,1 2 0,-56 28 0,82-37 0,0-1 0,-1 1 0,1 0 0,0 1 0,0-1 0,0 0 0,1 1 0,-1 0 0,0-1 0,1 1 0,0 0 0,0 0 0,0 1 0,0-1 0,0 0 0,1 1 0,-1-1 0,1 1 0,-1 4 0,2-7 0,0 1 0,0 0 0,0 0 0,0 0 0,0 0 0,1 0 0,-1 0 0,1 0 0,-1-1 0,1 1 0,0 0 0,0 0 0,-1-1 0,1 1 0,2 2 0,0-1 0,0 0 0,0 0 0,0 0 0,1-1 0,-1 1 0,1-1 0,-1 0 0,1 1 0,4 0 0,14 6 0,0-1 0,1-1 0,0-1 0,28 4 0,102 5 0,-107-11 0,-10-2-3,1096 116-1050,-1060-107 1053,227 45 0,-275-48 0,-26-7 0,1 0 0,-1 0 0,0-1 0,0 1 0,0-1 0,0 1 0,0-1 0,1 0 0,-1 0 0,0 0 0,0 0 0,-3 0 0,-473 1 21,244-4-206,-2067 0-1141,2702 3 1326,1697 0-1133,-2138 0 1445,4 1 986,-73-8-1,89 0-992,20 7-296,0-1 1,-1 1-1,1 0 0,0-1 0,-1 1 0,1 0 1,0-1-1,-1 1 0,1-1 0,0 1 0,0-1 1,0 1-1,-1-1 0,1 1 0,0-1 1,0 1-1,0-1 0,0 1 0,0-1 0,0 1 1,0-1-1,0 1 0,0-1 0,1-2 16,0 0 0,1 0 0,-1 0 0,1 0 0,0 1 0,0-1 0,-1 0 0,5-2 0,4-9-4,-1 0-21,-2 0 0,1-1 0,-2 0 0,6-18 0,-8 20 0,0 0 0,1 1 0,1 0 0,0 0 0,1 0 0,0 1 0,11-14 0,0 5 0,1 1 0,42-31 0,-55 44 0,1 2 0,1-1 0,-1 1 0,1 0 0,-1 0 0,1 1 0,0 0 0,0 1 0,0-1 0,1 2 0,-1-1 0,1 1 0,10 0 0,-17 1 0,0 0 0,0 0 0,1 0 0,-1 0 0,0 0 0,0 1 0,0-1 0,0 1 0,1-1 0,-1 1 0,0 0 0,0 0 0,0 0 0,0 0 0,-1 0 0,1 1 0,0-1 0,0 1 0,-1-1 0,1 1 0,-1-1 0,1 1 0,-1 0 0,0 0 0,0 0 0,1-1 0,-1 1 0,-1 0 0,1 1 0,0-1 0,0 0 0,-1 0 0,1 0 0,-1 0 0,0 0 0,0 1 0,1-1 0,-1 0 0,-1 0 0,1 3 0,-1 2 0,0-1 0,-1 0 0,0 0 0,0 1 0,0-1 0,-1 0 0,0-1 0,0 1 0,-1 0 0,1-1 0,-1 0 0,-8 9 0,-9 4 0,0-1 0,-1-1 0,0 0 0,-2-2 0,-43 20 0,-136 40 0,134-55 0,-2-3 0,0-3 0,-99 4 0,-219-10 0,291-8 0,-3310-4 0,3391 5 0,0 1 0,0 1 0,1 1 0,-20 4 0,28-4 0,-1-1 0,1 1 0,0 1 0,0-1 0,0 1 0,1 1 0,-1-1 0,1 1 0,-10 10 0,15-14 0,1 0 0,0 1 0,-1-1 0,1 1 0,0-1 0,0 1 0,0 0 0,0-1 0,0 1 0,0 0 0,0 0 0,1-1 0,-1 1 0,1 0 0,-1 0 0,1 0 0,0 0 0,0 0 0,0 0 0,0 0 0,0 0 0,0 0 0,0 0 0,1 0 0,-1-1 0,1 1 0,-1 0 0,1 0 0,0 0 0,-1 0 0,1-1 0,0 1 0,0 0 0,1-1 0,-1 1 0,0-1 0,0 1 0,1-1 0,-1 0 0,1 0 0,-1 1 0,3 0 0,5 4 0,-1 0 0,1 0 0,1-1 0,-1 0 0,1-1 0,0 0 0,12 3 0,31 4 0,1-2 0,0-2 0,60-1 0,-101-6 0,235 8 0,1724-5 0,-929-8 0,-274 5 0,-745 0 0,-14-1 0,1 1 0,-1 0 0,1 0 0,-1 1 0,1 1 0,-1 0 0,1 0 0,10 5 0,-20-4 0,-9 1 0,-13 0 0,-47 2 0,-1-4 0,-82-7 0,-141-30 0,-13 10 0,-3 26 0,-117-5 0,319-5 0,48 3 0,1 2 0,-1 3 0,-71 7 0,-9 9 0,61-8 0,-93 21 0,136-18 0,34-10 0,-1 0 0,1 0 0,0 0 0,-1 0 0,1 0 0,0 0 0,0 0 0,-1 0 0,1 0 0,0 0 0,-1 0 0,1 1 0,0-1 0,0 0 0,-1 0 0,1 0 0,0 0 0,0 0 0,-1 1 0,1-1 0,0 0 0,0 0 0,0 0 0,0 1 0,-1-1 0,1 0 0,0 0 0,0 1 0,0-1 0,0 0 0,0 0 0,-1 1 0,1-1 0,0 0 0,0 1 0,0-1 0,0 0 0,0 0 0,0 1 0,0-1 0,0 0 0,0 1 0,0-1 0,15 6 0,27-1 0,546 0 0,-331-8 0,1394 3 0,-1645 0 0,1 0 0,0 1 0,-1-1 0,1 1 0,7 3 0,-13-4 0,-1 0 0,1 0 0,-1 0 0,1 1 0,-1-1 0,1 0 0,-1 0 0,1 1 0,-1-1 0,0 0 0,1 0 0,-1 1 0,0-1 0,1 1 0,-1-1 0,0 0 0,1 1 0,-1-1 0,0 1 0,1-1 0,-1 0 0,0 1 0,0-1 0,0 1 0,0-1 0,1 1 0,-1-1 0,0 2 0,-1-1 0,1 1 0,-1-1 0,0 0 0,1 1 0,-1-1 0,0 0 0,0 1 0,0-1 0,0 0 0,0 0 0,0 0 0,0 0 0,-1 0 0,1 0 0,-2 1 0,-8 5 0,-1-1 0,1 0 0,-1 0 0,0-2 0,-1 1 0,1-1 0,-1-1 0,-21 3 0,-110 4 0,116-9 0,-432 2 0,-118 5 0,-421 11 0,958-19 0,-38-1 0,76-1 0,13-2 0,280-57 0,-206 45 0,358-52 0,-271 44 0,-71 14 0,191 7 0,-141 6 0,-44-3-1365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5:52.863"/>
    </inkml:context>
    <inkml:brush xml:id="br0">
      <inkml:brushProperty name="width" value="0.35" units="cm"/>
      <inkml:brushProperty name="height" value="0.35" units="cm"/>
      <inkml:brushProperty name="color" value="#FFFFFF"/>
    </inkml:brush>
  </inkml:definitions>
  <inkml:trace contextRef="#ctx0" brushRef="#br0">3835 717 24575,'-12'-12'0,"-1"1"0,0 0 0,-1 1 0,0 0 0,-1 1 0,0 1 0,-17-7 0,-2 2 0,0 2 0,-48-9 0,-236-42 0,189 38 0,-254-11 0,-138 35 0,226 4 0,-1399-4 0,1684 0 0,1 0 0,0 0 0,-1-1 0,1-1 0,0 1 0,-17-7 0,23 7 0,0 0 0,1-1 0,-1 1 0,0-1 0,1 0 0,-1 0 0,1 0 0,-1 0 0,1 0 0,0-1 0,0 1 0,0-1 0,0 0 0,1 1 0,-1-1 0,0 0 0,1 0 0,0 0 0,0 0 0,0 0 0,0 0 0,1 0 0,-1-5 0,-1-4 0,2 0 0,0 0 0,0 0 0,1-1 0,0 1 0,1 0 0,1 1 0,0-1 0,1 0 0,0 1 0,0 0 0,1 0 0,1 0 0,9-14 0,-9 16 0,0 0 0,1 0 0,1 1 0,-1 0 0,1 0 0,1 1 0,-1 0 0,1 0 0,0 1 0,1 0 0,0 1 0,-1 0 0,2 1 0,-1 0 0,22-6 0,47-3 0,139-5 0,85 18 0,-123 2 0,1009-2 0,-1140 0 0,0-3 0,-1-2 0,79-18 0,-68 11 0,-1 3 0,94-4 0,121 14 0,-101 2 0,914-3 0,-1072 0 0,1 1 0,-1 1 0,1 0 0,-1 1 0,0 1 0,0 0 0,0 1 0,0 0 0,-1 1 0,0 1 0,0 0 0,0 1 0,-1 0 0,18 16 0,8 5 0,-23-19 0,-1 0 0,0 2 0,-1-1 0,0 1 0,-1 1 0,0 0 0,-1 1 0,15 23 0,-15-13 0,0 1 0,-2 0 0,-1 1 0,-1 0 0,-1 0 0,4 45 0,-3 162 0,-7-221 0,0-7 0,0 1 0,0 0 0,-1-1 0,0 1 0,0-1 0,0 1 0,0-1 0,-1 0 0,-2 6 0,2-9 0,0 0 0,1 1 0,-1-1 0,0 0 0,0 0 0,0 0 0,0 0 0,0 0 0,-1 0 0,1-1 0,-1 1 0,1-1 0,-1 0 0,1 0 0,-1 0 0,0 0 0,1 0 0,-1 0 0,-5 0 0,-109 25 0,77-15 0,-1-2 0,1-2 0,-66 3 0,-3350-12 0,3400 1 0,1-1 0,-1-3 0,1-3 0,-97-25 0,114 22 0,-1 2 0,-71-7 0,-77 6 0,99 7 0,85 3 0,-5 0 0,0 0 0,0 0 0,1-1 0,-1 0 0,0-1 0,0 0 0,0 0 0,1-1 0,-8-3 0,14 6 0,1 0 0,-1-1 0,0 1 0,1-1 0,-1 1 0,1-1 0,-1 1 0,1-1 0,-1 1 0,1-1 0,-1 0 0,1 1 0,-1-1 0,1 0 0,0 1 0,-1-1 0,1 0 0,0 1 0,0-1 0,0 0 0,-1 0 0,1 1 0,0-1 0,0 0 0,0 0 0,0 1 0,1-2 0,-1 0 0,1 0 0,-1 1 0,1-1 0,0 1 0,0-1 0,0 0 0,0 1 0,0 0 0,0-1 0,1 1 0,1-2 0,39-27 0,-41 30 0,47-25 0,0 2 0,1 2 0,1 3 0,54-13 0,217-37 0,-199 45 0,81-10 0,332-12 0,209 45 0,-342 4 0,847-4 0,-1235 1 0,-1 0 0,0 0 0,0 2 0,0-1 0,0 2 0,0 0 0,22 9 0,1 5 0,42 29 0,-53-30 0,0-2 0,2-1 0,48 20 0,-67-32 0,0 0 0,1 0 0,-1-1 0,0 0 0,10 0 0,-16-1 0,1 1 0,-1-1 0,0-1 0,1 1 0,-1 0 0,0 0 0,0-1 0,0 0 0,1 1 0,-1-1 0,0 0 0,0 0 0,0 0 0,0 0 0,0 0 0,0-1 0,0 1 0,-1-1 0,1 1 0,0-1 0,-1 1 0,1-1 0,0-2 0,-1 3 0,-1 1 0,0-1 0,0 0 0,0 0 0,0 1 0,1-1 0,-1 0 0,0 0 0,0 1 0,-1-1 0,1 0 0,0 0 0,0 1 0,0-1 0,0 0 0,-1 0 0,1 1 0,0-1 0,-1 0 0,1 1 0,0-1 0,-1 0 0,1 1 0,-1-1 0,1 1 0,-1-1 0,1 1 0,-1-1 0,1 1 0,-1-1 0,0 1 0,1-1 0,-1 1 0,0 0 0,1-1 0,-1 1 0,0 0 0,0 0 0,1-1 0,-2 1 0,-37-10 0,32 9 0,-11-4-136,0-1-1,0-1 1,0-1-1,1 0 1,0-1-1,0-1 1,1 0-1,1-2 0,-16-13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6:03.978"/>
    </inkml:context>
    <inkml:brush xml:id="br0">
      <inkml:brushProperty name="width" value="0.35" units="cm"/>
      <inkml:brushProperty name="height" value="0.35" units="cm"/>
      <inkml:brushProperty name="color" value="#FFFFFF"/>
    </inkml:brush>
  </inkml:definitions>
  <inkml:trace contextRef="#ctx0" brushRef="#br0">3820 343 24575,'27'-1'0,"1"-1"0,0-1 0,-1-1 0,1-2 0,-1 0 0,-1-2 0,50-22 0,-34 6 0,-33 18 0,1 0 0,0 1 0,0 0 0,1 0 0,15-4 0,-23 8 0,1 0 0,-1 1 0,0 0 0,1 0 0,-1 0 0,1 0 0,-1 0 0,0 1 0,1-1 0,-1 1 0,0 0 0,1 0 0,-1 0 0,0 0 0,0 1 0,0-1 0,0 1 0,0 0 0,-1 0 0,1 0 0,0 0 0,4 6 0,-3-3 0,0 0 0,0 1 0,0-1 0,-1 1 0,0 0 0,0 1 0,0-1 0,-1 0 0,0 1 0,0-1 0,-1 1 0,2 12 0,-1 9 0,-2 49 0,-1-58 0,1 16 0,1-12 0,-2 0 0,-3 26 0,3-45 0,1 1 0,-1-1 0,0 1 0,0-1 0,-1 0 0,1 0 0,-1 0 0,0 0 0,0 0 0,0 0 0,-1 0 0,1-1 0,-1 1 0,0-1 0,0 1 0,0-1 0,-4 3 0,5-5 0,1 0 0,-1 0 0,0 0 0,1 0 0,-1-1 0,0 1 0,1 0 0,-1-1 0,0 1 0,0-1 0,0 0 0,1 1 0,-1-1 0,0 0 0,0 0 0,0 0 0,0 0 0,1-1 0,-1 1 0,0 0 0,0-1 0,0 1 0,1-1 0,-1 0 0,0 0 0,1 0 0,-1 1 0,0-1 0,1-1 0,-1 1 0,1 0 0,0 0 0,-1 0 0,1-1 0,0 1 0,0-1 0,0 1 0,0-1 0,0 1 0,0-1 0,0-2 0,-3-4 0,0 0 0,1 0 0,0-1 0,0 0 0,1 1 0,0-1 0,0-11 0,1 12 0,0-1 0,0 1 0,0 0 0,-1-1 0,0 1 0,-1 0 0,0 0 0,-5-9 0,5 12 0,-1 0 0,1 1 0,-1-1 0,0 1 0,-1 0 0,1 0 0,-1 0 0,1 1 0,-1 0 0,0 0 0,-1 0 0,-8-4 0,-207-81 0,187 74 0,-1 2 0,-1 2 0,0 1 0,0 2 0,0 1 0,-1 2 0,-43 0 0,43 1 0,0-1 0,0-2 0,1-2 0,0-1 0,-46-19 0,-60-14 0,-555-92 0,631 124 0,-39-5 0,-134-2 0,-1420 18 0,1640 0 0,-1 1 0,1 0 0,0 2 0,0 0 0,0 1 0,0 1 0,1 0 0,0 2 0,0 0 0,1 1 0,0 1 0,0 0 0,1 2 0,1-1 0,0 2 0,1 0 0,-25 28 0,34-34 0,1 0 0,0 1 0,0-1 0,0 1 0,0 0 0,1-1 0,1 2 0,0-1 0,0 0 0,0 0 0,1 1 0,0-1 0,0 1 0,1-1 0,1 0 0,-1 1 0,3 9 0,-1-8 0,0 0 0,1 0 0,1 0 0,-1 0 0,2 0 0,-1-1 0,1 1 0,1-1 0,0 0 0,0-1 0,0 0 0,1 0 0,10 9 0,2-1 0,2-1 0,-1-1 0,2 0 0,0-2 0,0 0 0,1-2 0,38 13 0,-8-8 0,0-3 0,78 9 0,-45-9 0,-38-4 0,78 2 0,-93-10 0,-2-1 0,0 2 0,0 1 0,0 1 0,38 9 0,60 28 0,-82-24 0,1-1 0,1-3 0,87 11 0,178-21 0,-211-4 0,-1347 2 0,1235 1 0,-1-1 0,0-1 0,0 0 0,1 0 0,-1-1 0,-12-4 0,19 5 0,1 0 0,-1 0 0,1 0 0,0-1 0,0 1 0,0-1 0,-1 0 0,1 1 0,1-1 0,-1 0 0,0 0 0,0 0 0,1 0 0,-1-1 0,1 1 0,0 0 0,0-1 0,0 1 0,0-1 0,0 1 0,0-1 0,1 1 0,-1-1 0,1 0 0,-1 1 0,1-1 0,0 0 0,1-2 0,6-53 0,-4 48 0,-1 1 0,-1-1 0,0 1 0,0-1 0,-2-18 0,1 27 0,0-1 0,0 1 0,0 0 0,-1-1 0,1 1 0,0 0 0,-1-1 0,1 1 0,-1 0 0,1 0 0,-1 0 0,1-1 0,-1 1 0,0 0 0,0 0 0,0 0 0,0 0 0,0 0 0,0 0 0,0 1 0,0-1 0,0 0 0,0 0 0,0 1 0,-2-2 0,1 2 0,0 0 0,0 0 0,0 0 0,-1 0 0,1 0 0,0 0 0,0 0 0,0 1 0,0-1 0,0 1 0,0-1 0,-1 1 0,-2 2 0,-8 4 0,1 0 0,1 1 0,-19 15 0,26-20 0,-9 8 0,0-1 0,-22 13 0,35-23 0,0 0 0,0 0 0,-1 1 0,1-1 0,0 0 0,0 0 0,-1 0 0,1 1 0,0-1 0,-1 0 0,1 0 0,0 0 0,0 0 0,-1 0 0,1 0 0,0 1 0,-1-1 0,1 0 0,0 0 0,-1 0 0,1 0 0,0 0 0,-1 0 0,1 0 0,0-1 0,-1 1 0,1 0 0,0 0 0,-1 0 0,1 0 0,0 0 0,-1 0 0,1-1 0,0 1 0,-1 0 0,5-13 0,17-17 0,-21 29 0,77-119 0,24-33 0,-90 139 0,0 0 0,2 1 0,0 0 0,0 1 0,1 1 0,0 0 0,29-16 0,-32 22 0,0 1 0,1 0 0,-1 0 0,1 1 0,0 1 0,-1 0 0,21-1 0,90 7 0,-46 0 0,131 13 0,-110-5 0,93 16 0,48 4 0,172-28 0,-365-10 0,1-2 0,-2-2 0,62-21 0,13-3 0,-57 18 0,-6 0 0,1 3 0,0 3 0,66-4 0,-75 10 0,-1-2 0,0-1 0,53-17 0,-53 14 0,1 3 0,60-2 0,24-3 0,-100 8 0,-1 1 0,62 2 0,-76 2 0,1 1 0,0 1 0,-1 1 0,0 1 0,0 0 0,27 13 0,52 13 0,-96-30 0,0-1 0,1 0 0,-1 0 0,0 0 0,1 0 0,-1 0 0,0 0 0,1 1 0,-1-1 0,0 0 0,1 0 0,-1 1 0,0-1 0,1 0 0,-1 0 0,0 1 0,0-1 0,1 0 0,-1 1 0,0-1 0,0 0 0,0 1 0,1-1 0,-1 0 0,0 1 0,0-1 0,0 0 0,0 1 0,0-1 0,0 1 0,0-1 0,0 0 0,0 1 0,0-1 0,0 0 0,0 1 0,0-1 0,0 1 0,0-1 0,0 0 0,0 1 0,-1-1 0,1 1 0,-15 14 0,-23 7 0,-1-1 0,0-1 0,-75 24 0,35-14 0,-88 34 0,-2-7 0,-3-8 0,-214 33 0,164-40 0,146-27 0,39-9 0,-1-2 0,0-1 0,-1-2 0,1-2 0,0-1 0,-43-9 0,-221-60 0,177 37 0,69 21 0,-1 1 0,0 4 0,0 1 0,-59 2 0,56 5 0,-56 1 0,101 0 0,1 0 0,-1 2 0,1-1 0,-1 2 0,-20 7 0,32-9 0,-1-1 0,1 1 0,-1 0 0,1 0 0,0 0 0,0 0 0,0 1 0,0-1 0,0 1 0,1 0 0,-1 0 0,1 0 0,-1 0 0,-1 5 0,3-7 0,1 0 0,-1 0 0,1 0 0,0 0 0,0 0 0,-1 0 0,1 0 0,0 1 0,0-1 0,0 0 0,0 0 0,0 0 0,1 0 0,-1 0 0,0 0 0,0 0 0,1 0 0,-1 1 0,2 0 0,-1 0 0,0 0 0,1-1 0,-1 1 0,1 0 0,-1-1 0,1 0 0,0 1 0,0-1 0,0 0 0,0 0 0,0 0 0,0 0 0,3 1 0,14 4 0,1 0 0,0-2 0,0 0 0,32 1 0,89-3 0,-79-2 0,1294-1 0,-447-2 0,-864 1 0,39 2 0,-77 0 0,1 1 0,-1 0 0,0 0 0,0 1 0,0 0 0,0 0 0,0 1 0,11 5 0,-16-7 0,-1 0 0,1-1 0,0 1 0,-1 0 0,1 0 0,-1 0 0,1 0 0,-1 0 0,0 1 0,1-1 0,-1 0 0,0 1 0,0-1 0,0 1 0,0-1 0,0 1 0,0-1 0,0 1 0,-1 0 0,1 0 0,-1-1 0,1 1 0,-1 0 0,1 0 0,-1-1 0,0 1 0,0 0 0,0 0 0,0 0 0,0 0 0,0-1 0,-1 1 0,1 0 0,-1 0 0,1-1 0,-1 1 0,0 0 0,1 0 0,-1-1 0,0 1 0,0-1 0,-2 3 0,-2 1 0,1 0 0,-1 0 0,0-1 0,0 1 0,-1-1 0,0 0 0,1-1 0,-1 0 0,0 0 0,-11 4 0,-24 5 0,0-1 0,-1-3 0,-63 6 0,-131-5 0,184-8 0,-613-1 0,313-2 0,564-11 0,-54 2 0,906 2 100,-637 11-1565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6:13.648"/>
    </inkml:context>
    <inkml:brush xml:id="br0">
      <inkml:brushProperty name="width" value="0.35" units="cm"/>
      <inkml:brushProperty name="height" value="0.35" units="cm"/>
      <inkml:brushProperty name="color" value="#FFFFFF"/>
    </inkml:brush>
  </inkml:definitions>
  <inkml:trace contextRef="#ctx0" brushRef="#br0">3732 407 24575,'-319'1'0,"-405"-3"0,512-7 0,-278-47 0,186-10 0,-10-2 0,52 36 0,181 24 0,-424-3 0,310 13 0,164-2 0,-20-1 0,1 3 0,-75 11 0,121-13 0,1 1 0,-1-1 0,0 1 0,1 0 0,-1 1 0,1-1 0,0 0 0,-1 1 0,1 0 0,0 0 0,0 0 0,0 0 0,0 0 0,1 1 0,-1 0 0,1-1 0,-4 5 0,4-3 0,1-1 0,0 1 0,-1-1 0,1 1 0,1 0 0,-1 0 0,1-1 0,-1 1 0,1 0 0,0 0 0,0 0 0,1-1 0,-1 1 0,1 0 0,0 0 0,1 5 0,4 13 0,1 0 0,0-1 0,1 0 0,2 0 0,0-1 0,1 0 0,15 20 0,-21-35 0,-1-1 0,1 0 0,0 0 0,0 0 0,0-1 0,1 0 0,0 0 0,-1 0 0,1-1 0,0 0 0,0 0 0,0 0 0,0-1 0,0 1 0,8-1 0,12 1 0,0-2 0,38-4 0,-17 1 0,-29 2 0,0 0 0,0 1 0,0 1 0,0 1 0,0 1 0,0 0 0,-1 2 0,1-1 0,16 9 0,-14-5 0,0 2 0,-1 0 0,-1 1 0,0 1 0,0 1 0,17 16 0,-28-22 0,0 0 0,0 1 0,-1-1 0,0 1 0,-1 1 0,0-1 0,0 1 0,-1 0 0,0 0 0,0 0 0,-1 0 0,0 1 0,-1-1 0,0 1 0,1 17 0,-2-15 0,-1 0 0,-1 1 0,0-1 0,0 0 0,-1 1 0,-1-1 0,0 0 0,0-1 0,-7 15 0,7-21 0,0 1 0,0-1 0,-1 1 0,1-1 0,-1 0 0,0 0 0,-1-1 0,1 1 0,-1-1 0,0 0 0,0 0 0,0-1 0,-1 1 0,1-1 0,-1 0 0,0-1 0,0 0 0,0 1 0,-10 1 0,-17 0 0,1-1 0,-1-2 0,0-1 0,-52-7 0,65 5 0,-86-12 0,-23-2 0,121 16 0,1-1 0,-1 1 0,0-2 0,1 1 0,0-1 0,-1 0 0,1 0 0,0-1 0,0 0 0,0 0 0,1 0 0,-1-1 0,1 0 0,-1-1 0,2 1 0,-1-1 0,0-1 0,1 1 0,0-1 0,0 1 0,0-2 0,-6-10 0,11 16 0,-1-1 0,0 1 0,0 0 0,1-1 0,-1 1 0,1 0 0,0-1 0,-1 1 0,1-1 0,0 1 0,0-1 0,0 1 0,0-1 0,0 1 0,0-1 0,0 1 0,0-1 0,1 1 0,-1-1 0,0 1 0,1 0 0,-1-1 0,1 1 0,1-3 0,1 1 0,-1 1 0,0-1 0,1 1 0,0-1 0,0 1 0,-1 0 0,1 0 0,1 0 0,-1 1 0,4-3 0,9-2 0,1 1 0,0 0 0,22-3 0,36-1 0,0 3 0,137 8 0,-88 2 0,-13-2 0,167-4 0,-257 0 0,0-1 0,29-8 0,-42 9 0,0-1 0,-1 1 0,1-1 0,-1-1 0,0 1 0,0-1 0,0-1 0,-1 1 0,10-9 0,-16 12 0,1 1 0,0-1 0,-1 0 0,1 0 0,0 0 0,-1 0 0,0 0 0,1 0 0,-1 0 0,1 0 0,-1 0 0,0 0 0,0 0 0,0-1 0,0 1 0,0 0 0,0 0 0,0 0 0,0 0 0,0 0 0,0 0 0,0 0 0,-1 0 0,1 0 0,0 0 0,-1 0 0,1 0 0,-1 0 0,1 0 0,-1 0 0,0 0 0,1 0 0,-1 0 0,0 1 0,0-1 0,1 0 0,-1 0 0,-2 0 0,-4-5 0,0 0 0,-1 0 0,-12-6 0,13 8 0,-19-9 0,-1 1 0,0 0 0,-54-13 0,-7-3 0,9 5 0,103 30 0,1-1 0,0-2 0,41 4 0,84-5 0,-82-3 0,1388 2 0,-705-4 0,-720 2 0,125-4 0,-135 2 0,0-1 0,0-1 0,0 0 0,0-2 0,22-9 0,-38 13 0,0 0 0,-1 0 0,1-1 0,-1 0 0,1 1 0,-1-2 0,0 1 0,0 0 0,-1-1 0,1 0 0,-1 1 0,6-9 0,-8 10 0,0 0 0,0 0 0,-1-1 0,1 1 0,0 0 0,-1-1 0,1 1 0,-1 0 0,0-1 0,0 1 0,0-1 0,0 1 0,0-1 0,-1 1 0,1 0 0,-1-1 0,1 1 0,-1 0 0,0-1 0,0 1 0,0 0 0,0 0 0,0 0 0,-1 0 0,1 0 0,-1 0 0,-2-3 0,-3-3 0,-1 1 0,0 0 0,0 1 0,0 0 0,-1 0 0,0 1 0,0 0 0,-13-5 0,-86-27 0,80 28 0,-74-19 0,-121-19 0,-109 2 0,-57-11 0,308 41 0,-245-37 0,318 51 0,0 0 0,0 0 0,0 0 0,0-1 0,0-1 0,-14-5 0,21 8 0,1-1 0,-1 1 0,1 0 0,0 0 0,-1 0 0,1 0 0,-1-1 0,1 1 0,0 0 0,-1 0 0,1-1 0,-1 1 0,1 0 0,0-1 0,-1 1 0,1 0 0,0-1 0,0 1 0,-1-1 0,1 1 0,0 0 0,0-1 0,0 1 0,0-1 0,-1 1 0,1-1 0,0 1 0,0-1 0,0 1 0,0 0 0,0-1 0,0 1 0,0-1 0,0 0 0,15-9 0,30 1 0,100-2 0,153 10 0,-162 2 0,1032 1 0,-1147-1 0,0 1 0,0 0 0,0 2 0,-1 0 0,0 1 0,33 13 0,108 61 0,-119-56 0,15 4 0,-40-21 0,0 2 0,-1 0 0,0 1 0,16 12 0,-28-17 0,1-1 0,-1 1 0,0 0 0,-1 0 0,1 1 0,-1-1 0,0 1 0,0 0 0,0 0 0,0 0 0,-1 0 0,0 0 0,0 1 0,-1-1 0,1 0 0,-1 1 0,1 8 0,0 9 0,-1 0 0,0 0 0,-2-1 0,0 1 0,-2 0 0,-6 24 0,9-44 0,-1 1 0,0-1 0,0 0 0,-1 0 0,1 0 0,0 0 0,-1-1 0,0 1 0,0 0 0,0-1 0,0 1 0,0-1 0,0 1 0,-1-1 0,1 0 0,-1 0 0,1 0 0,-1-1 0,0 1 0,0-1 0,0 1 0,0-1 0,0 0 0,0 0 0,0 0 0,0 0 0,-1-1 0,1 1 0,0-1 0,0 0 0,0 0 0,-1 0 0,1 0 0,0-1 0,0 1 0,-1-1 0,-3-1 0,-5-2 0,0-1 0,0 0 0,1 0 0,0-1 0,0-1 0,1 0 0,0 0 0,-14-13 0,21 17 0,0 0 0,0 1 0,0-1 0,-1 1 0,1 0 0,-1 0 0,1 0 0,-1 0 0,0 1 0,0-1 0,-7-1 0,9 3 0,0 0 0,1 0 0,-1 0 0,0 1 0,1-1 0,-1 0 0,1 1 0,-1-1 0,0 1 0,1-1 0,-1 1 0,1 0 0,0 0 0,-1 0 0,1 0 0,0 0 0,-1 0 0,1 0 0,0 0 0,0 0 0,0 1 0,0-1 0,0 0 0,0 1 0,0-1 0,1 1 0,-1-1 0,0 1 0,1-1 0,-1 1 0,1-1 0,-1 4 0,0-1 0,0 1 0,0 0 0,0-1 0,1 1 0,0 0 0,0 0 0,1 8 0,-1-12 0,0 1 0,1-1 0,-1 1 0,0-1 0,1 1 0,-1-1 0,1 1 0,-1-1 0,1 1 0,0-1 0,-1 1 0,1-1 0,0 0 0,0 0 0,0 1 0,0-1 0,0 0 0,1 0 0,-1 0 0,0 0 0,0 0 0,1 0 0,-1-1 0,1 1 0,-1 0 0,3 0 0,-3-1 0,-1 1 0,1-1 0,-1 0 0,1 0 0,-1 0 0,1 0 0,-1 0 0,1 0 0,-1 0 0,1 0 0,-1 0 0,1 0 0,-1 0 0,1 0 0,-1 0 0,0 0 0,1-1 0,-1 1 0,1 0 0,-1 0 0,1 0 0,-1-1 0,1 1 0,-1 0 0,0-1 0,1 1 0,-1 0 0,0-1 0,1 1 0,-1-1 0,0 1 0,1 0 0,-1-1 0,0 1 0,0-1 0,0 1 0,1-1 0,-1 1 0,0-1 0,0 1 0,0-1 0,0 1 0,0-1 0,0 1 0,0-1 0,0 1 0,0-1 0,0 1 0,0-1 0,0 1 0,0 0 0,0-1 0,-1 1 0,1-1 0,0 1 0,0-1 0,-1 1 0,1-1 0,0 1 0,0 0 0,-1-1 0,1 1 0,0-1 0,-1 1 0,1 0 0,-1-1 0,-5-1 0,-1 1 0,1 0 0,0 0 0,-1 0 0,1 0 0,-1 1 0,1 0 0,-1 1 0,1 0 0,-1 0 0,-11 3 0,2-1 0,-178 29 0,-97 14 0,-53-22 0,-2-26 0,134-1 0,-1460 2 0,1758-17 0,42 6 0,182 9 0,-179 4 0,1549 0 0,-1651-2 0,0-3 0,1 0 0,-1-2 0,31-10 0,-26 7 0,0 1 0,47-5 0,-2 9 0,50-6 0,139-5 0,-112 10 0,-127 1 0,0-1 0,-1-1 0,37-12 0,21-6 0,-75 21 0,-5 2 0,-1-1 0,1 1 0,-1 1 0,1-1 0,0 1 0,6 0 0,-11 0 0,1 0 0,0 1 0,-1-1 0,1 1 0,-1-1 0,1 1 0,0 0 0,-1 0 0,0-1 0,1 1 0,-1 0 0,1 0 0,-1 1 0,0-1 0,0 0 0,0 0 0,0 1 0,0-1 0,0 0 0,0 1 0,0-1 0,0 1 0,-1-1 0,1 1 0,0 1 0,3 9 0,-2 0 0,1 0 0,-1 1 0,-1-1 0,0 0 0,-1 1 0,-2 20 0,-1-9 0,0 0 0,-14 42 0,14-56 0,0 0 0,-1-1 0,-1 1 0,0-1 0,0 0 0,0 0 0,-1-1 0,-1 0 0,1 0 0,-1 0 0,0-1 0,-1 0 0,0-1 0,-14 10 0,6-7 0,-1 0 0,0-2 0,-1 0 0,1-1 0,-1 0 0,-1-2 0,-20 4 0,-94 10 0,-89 18 0,174-26 0,0-2 0,-1-2 0,-82-1 0,-109 8 0,69 0 0,-16-9-1365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6:23.440"/>
    </inkml:context>
    <inkml:brush xml:id="br0">
      <inkml:brushProperty name="width" value="0.35" units="cm"/>
      <inkml:brushProperty name="height" value="0.35" units="cm"/>
      <inkml:brushProperty name="color" value="#FFFFFF"/>
    </inkml:brush>
  </inkml:definitions>
  <inkml:trace contextRef="#ctx0" brushRef="#br0">4364 406 24575,'0'1'0,"0"0"0,0 0 0,0 0 0,0 0 0,-1-1 0,1 1 0,0 0 0,-1 0 0,1 0 0,0-1 0,-1 1 0,1 0 0,-1-1 0,0 1 0,1 0 0,-1-1 0,1 1 0,-1-1 0,0 1 0,1-1 0,-1 1 0,0-1 0,0 1 0,0-1 0,1 0 0,-3 1 0,-24 5 0,25-6 0,-80 8 0,-128-6 0,111-4 0,41 2 0,-285-4 0,2-29 0,45-23 0,-91-14 0,278 56 0,-176 0 0,-813 18 0,911-4 0,178 0 0,0 0 0,0 1 0,0 0 0,0 0 0,0 1 0,-9 2 0,16-3 0,-1 1 0,0-1 0,0 0 0,0 1 0,1 0 0,-1 0 0,1-1 0,0 2 0,-1-1 0,1 0 0,0 0 0,0 1 0,0-1 0,0 1 0,1-1 0,-1 1 0,1 0 0,0 0 0,-1-1 0,1 1 0,-1 5 0,-4 23 0,-3 56 0,4-31 0,-1-13 0,3 2 0,3 69 0,1-108 0,0-1 0,0 1 0,1 0 0,0-1 0,0 0 0,1 1 0,-1-1 0,1 0 0,0 0 0,0 0 0,1 0 0,0-1 0,-1 0 0,1 1 0,8 5 0,7 5 0,0-1 0,33 17 0,-32-19 0,128 61 0,-51-27 0,-56-28 0,0-1 0,1-3 0,1-1 0,87 14 0,-81-16 0,61 22 0,-76-21 0,0-1 0,1-2 0,-1-2 0,56 6 0,328-13 0,-188-2 0,2251 2 0,-2473 0 0,0-1 0,0 1 0,-1-1 0,1-1 0,0 1 0,-1-2 0,1 1 0,-1-1 0,0 0 0,1 0 0,-2-1 0,1 0 0,0 0 0,-1 0 0,0-1 0,10-9 0,-7 4 0,-1 0 0,0-1 0,-1 1 0,0-1 0,-1-1 0,0 1 0,-1-1 0,0 0 0,4-19 0,-3 1 0,-1-1 0,-1 0 0,-2 0 0,-1 0 0,-2 0 0,-5-36 0,4 57 0,0 0 0,-1 0 0,0 0 0,-1 0 0,0 0 0,-1 1 0,1 0 0,-2 0 0,1 0 0,-2 0 0,1 1 0,-1 0 0,-12-11 0,11 11 0,-1 0 0,-1 0 0,1 1 0,-1 0 0,0 1 0,-1 0 0,0 1 0,1 0 0,-2 1 0,1 0 0,-19-4 0,12 5 0,1 0 0,0-1 0,0-1 0,1 0 0,-1-2 0,-22-11 0,30 13 0,1 0 0,1-1 0,-1 0 0,1 0 0,0-1 0,0 1 0,1-1 0,-1-1 0,2 0 0,-1 1 0,1-2 0,0 1 0,-5-14 0,8 16 0,0 1 0,-1-1 0,0 0 0,0 1 0,-1 0 0,0-1 0,0 1 0,0 1 0,0-1 0,-1 1 0,1-1 0,-11-6 0,8 7 0,-1 1 0,1 0 0,-1 0 0,0 0 0,0 1 0,0 0 0,-1 1 0,1 0 0,-13 0 0,-116-10 0,-147-30 0,-129-48 0,355 76 0,-32-5 0,37 7 0,-74-22 0,103 25 0,0 2 0,-1 0 0,0 2 0,-38-2 0,-103 6 0,89 2 0,-923 0 0,574-3 0,399 2 0,0 2 0,0 0 0,0 2 0,1 1 0,0 1 0,0 2 0,-39 17 0,24-10 0,0-3 0,0-1 0,-48 7 0,-130 8 0,130-17 0,74-7 0,0 0 0,0 2 0,0 0 0,1 0 0,0 1 0,0 1 0,-21 14 0,-25 11 0,-7-4 0,-2-3 0,0-3 0,-82 15 0,125-31 0,8-3 0,0 1 0,1 0 0,-1 1 0,1 2 0,-27 12 0,42-18 0,0 0 0,1 0 0,-1 0 0,0 0 0,1 0 0,-1 0 0,0 0 0,1 1 0,0-1 0,-1 1 0,1-1 0,0 1 0,0-1 0,0 1 0,0 0 0,0 0 0,0-1 0,0 1 0,0 0 0,1 0 0,-1 0 0,1 0 0,0 0 0,-1 0 0,1 0 0,0 0 0,0 0 0,0 0 0,0 0 0,1 0 0,-1 0 0,0 0 0,1 0 0,-1 0 0,1-1 0,0 1 0,0 0 0,1 2 0,1 0 0,0 1 0,1-2 0,-1 1 0,1 0 0,0-1 0,0 1 0,0-1 0,1 0 0,-1-1 0,1 1 0,-1-1 0,1 0 0,8 3 0,9 0 0,-1 0 0,1-2 0,0-1 0,0 0 0,0-2 0,1 0 0,-1-2 0,31-5 0,19-9 0,79-26 0,-145 40 0,63-19 0,83-13 0,-117 29 0,0 1 0,0 2 0,0 1 0,51 6 0,-70-3 0,22 2 0,50 13 0,-77-14 0,-1 0 0,0 0 0,0 1 0,0 0 0,0 1 0,-1 1 0,0-1 0,0 1 0,14 13 0,-19-14 0,0 1 0,0 0 0,0 0 0,-1 0 0,0 1 0,0-1 0,-1 1 0,0-1 0,0 1 0,1 11 0,0-8 0,0 1 0,0 0 0,6 12 0,-7-20 0,-1 0 0,0-1 0,1 0 0,0 1 0,0-1 0,-1 0 0,1 0 0,1 0 0,-1 0 0,0 0 0,0 0 0,1 0 0,-1-1 0,1 0 0,-1 1 0,6 1 0,6 0 0,0-1 0,0 0 0,0-1 0,0 0 0,0-1 0,0-1 0,0 0 0,21-6 0,8 2 0,499-29 0,-1276 36 0,519-2 0,1599 0 0,-1301 0 0,1 3 0,-1 4 0,119 26 0,-160-25 0,0-1 0,68 2 0,88-11 0,-70 0 0,1251 2 0,-1567 1 0,-515-15 0,-2-4 0,88 4 0,540 9 0,0-4 0,0-3 0,-100-29 0,136 29 0,0 2 0,-1 1 0,-1 3 0,1 1 0,-45 0 0,-45 5 0,-147 5 0,265-4 0,0 1 0,0 0 0,0 1 0,-14 4 0,22-5 0,0 1 0,0-1 0,1 1 0,-1 0 0,0 0 0,1 1 0,0-1 0,0 1 0,0 0 0,-8 9 0,12-12 0,0 0 0,1 0 0,-1-1 0,0 1 0,0 0 0,1 0 0,-1 0 0,0 1 0,1-1 0,-1 0 0,1 0 0,0 0 0,-1 0 0,1 0 0,0 1 0,0-1 0,0 0 0,-1 0 0,1 1 0,0-1 0,1 0 0,-1 0 0,0 0 0,0 1 0,0-1 0,1 0 0,-1 0 0,1 2 0,1-2 0,-1 1 0,1 0 0,0 0 0,0-1 0,0 1 0,0-1 0,0 0 0,0 1 0,0-1 0,0 0 0,1 0 0,-1-1 0,3 2 0,10 2 0,-1-1 0,1-1 0,21 1 0,81 1 0,-63-4 0,-1 2 0,86 15 0,-51-1 0,171 8 0,94-24 0,-151-2 0,-106-1 0,0-3 0,139-28 0,-173 24 0,110-4 0,64 15 0,-82 2 0,1125-3-1365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6:31.687"/>
    </inkml:context>
    <inkml:brush xml:id="br0">
      <inkml:brushProperty name="width" value="0.35" units="cm"/>
      <inkml:brushProperty name="height" value="0.35" units="cm"/>
      <inkml:brushProperty name="color" value="#FFFFFF"/>
    </inkml:brush>
  </inkml:definitions>
  <inkml:trace contextRef="#ctx0" brushRef="#br0">2725 715 24575,'0'-1'0,"0"-1"0,-1 1 0,1 0 0,-1 0 0,0 0 0,1-1 0,-1 1 0,0 0 0,0 0 0,1 0 0,-1 0 0,0 0 0,0 0 0,0 0 0,0 1 0,0-1 0,-1 0 0,1 0 0,0 1 0,0-1 0,0 1 0,-3-1 0,-3-3 0,-28-15 0,-2 2 0,0 1 0,-1 1 0,-1 3 0,0 1 0,0 2 0,-53-6 0,-289-2 0,257 15 0,-317-37 0,4-37 0,393 68 0,-337-60 0,267 46 0,-219-12 0,329 34 0,0 0 0,-1 0 0,1 0 0,0 1 0,0 0 0,0 0 0,0 0 0,0 0 0,0 0 0,0 1 0,0-1 0,0 1 0,1 0 0,-5 4 0,6-4 0,0 0 0,0 0 0,0 0 0,0 1 0,1-1 0,-1 0 0,1 1 0,0-1 0,0 1 0,0 0 0,0-1 0,0 1 0,0 0 0,1 0 0,0 0 0,-1-1 0,1 1 0,0 0 0,0 0 0,0 0 0,1 0 0,0 3 0,1 3 0,1 1 0,0-1 0,0 0 0,1-1 0,0 1 0,0-1 0,1 0 0,0 0 0,1 0 0,0-1 0,0 1 0,0-1 0,1-1 0,7 7 0,16 10 0,1 0 0,39 20 0,-45-27 0,86 45 0,231 92 0,-319-145 0,1-1 0,0-1 0,0-1 0,49 4 0,100-8 0,-115-3 0,-46 2 0,-1 1 0,1-1 0,-1-1 0,0 0 0,0 0 0,1-1 0,-1-1 0,12-4 0,-23 7 0,1 0 0,-1 0 0,1 0 0,-1 0 0,0 0 0,1 0 0,-1 0 0,0-1 0,0 1 0,1 0 0,-1 0 0,0 0 0,1 0 0,-1-1 0,0 1 0,0 0 0,1 0 0,-1-1 0,0 1 0,0 0 0,1 0 0,-1-1 0,0 1 0,0 0 0,0-1 0,0 1 0,0 0 0,0-1 0,1 1 0,-1-1 0,-9-4 0,-18 1 0,-39-1 0,-114 7 0,162 1 0,1 0 0,0 1 0,1 1 0,-1 1 0,1 0 0,-18 11 0,12-7 0,0-1 0,-37 11 0,25-14 0,1-2 0,-2-2 0,-64-2 0,-23 0 0,120 0 0,0 0 0,0 0 0,0 0 0,-1 1 0,1-1 0,0 0 0,0 1 0,0-1 0,0 1 0,0 0 0,0 0 0,0 0 0,0 0 0,0 0 0,0 0 0,0 0 0,0 1 0,1-1 0,-1 1 0,1-1 0,-1 1 0,1 0 0,-1-1 0,1 1 0,-2 3 0,3-5 0,0 0 0,0 0 0,1 0 0,-1 0 0,0 0 0,0 0 0,0 0 0,0 0 0,0 0 0,0 0 0,0 0 0,0 0 0,0 0 0,0 0 0,0 0 0,0 0 0,0 0 0,1 0 0,-1 0 0,0 0 0,0 0 0,0 0 0,0 0 0,0 0 0,0 0 0,0 0 0,0 0 0,0 0 0,0 0 0,0 1 0,0-1 0,0 0 0,0 0 0,0 0 0,0 0 0,0 0 0,1 0 0,-1 0 0,0 0 0,0 0 0,0 0 0,0 0 0,0 0 0,0 0 0,0 0 0,0 0 0,0 1 0,0-1 0,0 0 0,0 0 0,0 0 0,0 0 0,0 0 0,0 0 0,0 0 0,0 0 0,0 0 0,-1 0 0,10-8 0,8-14 0,-1-11 0,-1-1 0,-1-1 0,-2-1 0,-2 1 0,-1-2 0,7-67 0,-10 76 0,0 0 0,2 0 0,0 1 0,2 0 0,2 1 0,0 0 0,1 0 0,2 2 0,24-33 0,-27 42 0,1 0 0,0 1 0,0 1 0,1 0 0,1 1 0,0 0 0,22-12 0,-14 12 0,1 1 0,1 0 0,0 2 0,45-11 0,72-18 0,-76 19 0,1 2 0,1 3 0,107-7 0,43 6 0,10 1 0,746 11 0,-505 5 0,-412 2 0,0 2 0,0 2 0,71 21 0,73 10 0,-150-30 0,-1 2 0,96 33 0,-32-15 0,-82-22 0,-1 0 0,0 2 0,54 23 0,-77-28 0,0 1 0,0-1 0,0 2 0,-1-1 0,0 1 0,0 0 0,0 0 0,-1 1 0,0 0 0,0 0 0,-1 0 0,0 1 0,0 0 0,-1 0 0,0 0 0,0 0 0,4 18 0,-4-16 0,-2 0 0,0 0 0,0 1 0,-1-1 0,0 1 0,-1 0 0,0-1 0,0 1 0,-2-1 0,1 1 0,-1-1 0,-1 0 0,1 1 0,-2-1 0,1 0 0,-2-1 0,1 1 0,-1-1 0,-1 0 0,0 0 0,0 0 0,0-1 0,-1 0 0,-15 13 0,-4 0 0,0-1 0,-2-2 0,0 0 0,-1-2 0,-1-1 0,0-2 0,-1-1 0,-1-1 0,1-1 0,-2-2 0,1-2 0,-1-1 0,-63 2 0,-849-7 0,369-3 0,521 4 0,-57-3 0,110 2 0,-1 0 0,1 0 0,-1-1 0,1 1 0,-1-1 0,1 1 0,0-1 0,-1 0 0,1 0 0,0 0 0,0 0 0,0 0 0,0-1 0,0 1 0,0-1 0,0 1 0,0-1 0,0 0 0,0 0 0,1 0 0,-2-2 0,1 1 0,1 0 0,0-1 0,-1 1 0,1-1 0,1 0 0,-1 1 0,0-1 0,1 1 0,0-1 0,0 0 0,0 0 0,1-6 0,1 0 0,0-1 0,1 1 0,0-1 0,1 1 0,0 0 0,1 1 0,0-1 0,11-16 0,-2 9 0,1 2 0,0 0 0,1 1 0,1 0 0,28-18 0,99-47 0,-79 49 0,2 2 0,1 4 0,85-19 0,-46 20 0,155-12 0,-202 29 0,1 3 0,0 2 0,120 15 0,-169-11 0,-1 0 0,0 0 0,0 1 0,20 10 0,-27-12 0,0 0 0,0 0 0,0 1 0,-1 0 0,1-1 0,-1 1 0,0 1 0,1-1 0,-2 0 0,1 1 0,0-1 0,-1 1 0,1 0 0,-1 0 0,2 6 0,-3-8 0,-1 0 0,1 0 0,-1-1 0,0 1 0,0 0 0,0 0 0,0-1 0,0 1 0,0 0 0,0-1 0,0 1 0,-1 0 0,1 0 0,-1-1 0,0 1 0,1-1 0,-1 1 0,0 0 0,0-1 0,0 1 0,0-1 0,0 0 0,0 1 0,0-1 0,0 0 0,-1 0 0,1 0 0,0 0 0,-1 0 0,1 0 0,-1 0 0,1 0 0,-1 0 0,0-1 0,-1 2 0,-6 1 0,1-1 0,-1 1 0,1-1 0,-1-1 0,-15 2 0,-1-4 0,-1 0 0,1-2 0,-1 0 0,1-2 0,-42-13 0,19 5 0,-80-20 0,-247-59 0,270 72 0,-174-12 0,-26 34 0,242 4 0,0 2 0,-108 29 0,6 13 0,-103 27 0,238-71 0,-1-2 0,0-1 0,0-1 0,-37-3 0,-23 1 0,87 0 0,-1 0 0,0 1 0,0 0 0,1 0 0,-1 0 0,0 1 0,1 0 0,0 0 0,-1 0 0,1 0 0,0 0 0,0 1 0,0 0 0,0 0 0,1 0 0,-5 5 0,7-7 0,0 1 0,-1-1 0,1 1 0,0 0 0,1 0 0,-1-1 0,0 1 0,0 0 0,1 0 0,-1 0 0,1 0 0,0 0 0,-1 0 0,1-1 0,0 1 0,0 0 0,0 3 0,1-3 0,0 1 0,0 0 0,0-1 0,0 1 0,0-1 0,1 1 0,-1-1 0,1 1 0,-1-1 0,1 0 0,0 0 0,0 0 0,0 0 0,0 0 0,3 2 0,1 0 0,0 0 0,0 0 0,1-1 0,-1 0 0,1 0 0,0 0 0,0-1 0,14 3 0,63 4 0,-64-8 0,589 5 0,-250-9 0,259 17 0,63 1 0,-170-15 0,-488-2 0,1-1 0,-1-1 0,0 0 0,0-2 0,-1-1 0,36-16 0,14-3 0,-67 24 0,0 0 0,0 1 0,1 0 0,-1 0 0,0 0 0,0 0 0,1 1 0,-1 0 0,0 0 0,7 2 0,-10-2 0,0 1 0,0 0 0,0 0 0,0 0 0,0 0 0,0 0 0,0 0 0,0 1 0,0-1 0,-1 0 0,1 1 0,0 0 0,-1-1 0,0 1 0,1 0 0,-1 0 0,0 0 0,0 0 0,0 0 0,0 0 0,0 0 0,0 0 0,-1 0 0,1 1 0,-1-1 0,1 4 0,2 30 0,-1 0 0,-1 0 0,-8 61 0,5-76 0,-2 5 0,-1 0 0,-1-1 0,-15 40 0,-3 8 0,23-70 0,0 1 0,0-1 0,-1 0 0,1 1 0,-1-1 0,0 0 0,0 0 0,0 0 0,-1-1 0,1 1 0,-1 0 0,1-1 0,-1 1 0,0-1 0,0 0 0,0 0 0,0 0 0,0-1 0,0 1 0,-1-1 0,1 1 0,-1-1 0,1 0 0,-5 1 0,-9 0 0,0 0 0,0-1 0,-35-1 0,23-1 0,-2701-5 0,2718 6 0,0 0 0,0-1 0,0-1 0,0 0 0,0 0 0,-17-7 0,26 9 0,1-1 0,-1 0 0,1-1 0,-1 1 0,1 0 0,0-1 0,0 1 0,0-1 0,0 0 0,0 1 0,0-1 0,0 0 0,0 0 0,1-1 0,-1 1 0,1 0 0,0 0 0,-1-1 0,1 1 0,0-1 0,0 1 0,1-1 0,-1 1 0,0-1 0,1 0 0,0 1 0,0-1 0,-1 0 0,2 1 0,-1-1 0,0 1 0,0-1 0,1 0 0,-1 1 0,3-5 0,-2 3 0,0 0 0,1-1 0,0 1 0,0 0 0,0 1 0,0-1 0,1 0 0,-1 1 0,1-1 0,0 1 0,0 0 0,0 0 0,7-5 0,-3 4 0,0-1 0,1 2 0,-1-1 0,1 1 0,0 0 0,15-3 0,5 1 0,0 1 0,0 2 0,36 1 0,-61 1 0,63-4-341,-1-2 0,-1-4-1,102-27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7T14:26:34.658"/>
    </inkml:context>
    <inkml:brush xml:id="br0">
      <inkml:brushProperty name="width" value="0.35" units="cm"/>
      <inkml:brushProperty name="height" value="0.35" units="cm"/>
      <inkml:brushProperty name="color" value="#FFFFFF"/>
    </inkml:brush>
  </inkml:definitions>
  <inkml:trace contextRef="#ctx0" brushRef="#br0">945 541 24523,'1081'-113'0,"-3107"-314"0,2971 967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361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customXml" Target="../ink/ink12.xml"/><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customXml" Target="../ink/ink4.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customXml" Target="../ink/ink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ustomXml" Target="../ink/ink10.xml"/><Relationship Id="rId5" Type="http://schemas.openxmlformats.org/officeDocument/2006/relationships/image" Target="../media/image23.png"/><Relationship Id="rId4" Type="http://schemas.openxmlformats.org/officeDocument/2006/relationships/customXml" Target="../ink/ink9.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customXml" Target="../ink/ink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2024"/>
            <a:ext cx="6682383" cy="620078"/>
          </a:xfrm>
          <a:prstGeom prst="rect">
            <a:avLst/>
          </a:prstGeom>
          <a:noFill/>
          <a:ln/>
        </p:spPr>
        <p:txBody>
          <a:bodyPr wrap="none" lIns="0" tIns="0" rIns="0" bIns="0" rtlCol="0" anchor="t"/>
          <a:lstStyle/>
          <a:p>
            <a:pPr marL="0" indent="0" algn="l">
              <a:lnSpc>
                <a:spcPts val="4850"/>
              </a:lnSpc>
              <a:buNone/>
            </a:pPr>
            <a:r>
              <a:rPr lang="en-US" sz="3900" dirty="0">
                <a:solidFill>
                  <a:srgbClr val="0C0D0F"/>
                </a:solidFill>
                <a:latin typeface="Inter" pitchFamily="34" charset="0"/>
                <a:ea typeface="Inter" pitchFamily="34" charset="-122"/>
                <a:cs typeface="Inter" pitchFamily="34" charset="-120"/>
              </a:rPr>
              <a:t>Superstore Sales Dashboard</a:t>
            </a:r>
            <a:endParaRPr lang="en-US" sz="3900" dirty="0"/>
          </a:p>
        </p:txBody>
      </p:sp>
      <p:sp>
        <p:nvSpPr>
          <p:cNvPr id="4" name="Text 1"/>
          <p:cNvSpPr/>
          <p:nvPr/>
        </p:nvSpPr>
        <p:spPr>
          <a:xfrm>
            <a:off x="6280190" y="3779758"/>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55575A"/>
                </a:solidFill>
                <a:latin typeface="Manrope" pitchFamily="34" charset="0"/>
                <a:ea typeface="Manrope" pitchFamily="34" charset="-122"/>
                <a:cs typeface="Manrope" pitchFamily="34" charset="-120"/>
              </a:rPr>
              <a:t>An interactive Power BI report analyzing sales performance, profitability, and operational efficiency across regions, categories, and customer segments. This dashboard empowers management to monitor performance, analyze profit trends, identify high-performing areas, understand customer behavior, and optimize shipping strategies.</a:t>
            </a:r>
            <a:endParaRPr lang="en-US" sz="155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BBA7F225-5E82-E3CB-B691-AED9099FFF9F}"/>
                  </a:ext>
                </a:extLst>
              </p14:cNvPr>
              <p14:cNvContentPartPr/>
              <p14:nvPr/>
            </p14:nvContentPartPr>
            <p14:xfrm>
              <a:off x="12834878" y="7927683"/>
              <a:ext cx="1528560" cy="113040"/>
            </p14:xfrm>
          </p:contentPart>
        </mc:Choice>
        <mc:Fallback>
          <p:pic>
            <p:nvPicPr>
              <p:cNvPr id="5" name="Ink 4">
                <a:extLst>
                  <a:ext uri="{FF2B5EF4-FFF2-40B4-BE49-F238E27FC236}">
                    <a16:creationId xmlns:a16="http://schemas.microsoft.com/office/drawing/2014/main" id="{BBA7F225-5E82-E3CB-B691-AED9099FFF9F}"/>
                  </a:ext>
                </a:extLst>
              </p:cNvPr>
              <p:cNvPicPr/>
              <p:nvPr/>
            </p:nvPicPr>
            <p:blipFill>
              <a:blip r:embed="rId5"/>
              <a:stretch>
                <a:fillRect/>
              </a:stretch>
            </p:blipFill>
            <p:spPr>
              <a:xfrm>
                <a:off x="12744878" y="7747683"/>
                <a:ext cx="170820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A0CF91FD-D2D8-D380-A939-D20728293D5A}"/>
                  </a:ext>
                </a:extLst>
              </p14:cNvPr>
              <p14:cNvContentPartPr/>
              <p14:nvPr/>
            </p14:nvContentPartPr>
            <p14:xfrm>
              <a:off x="12237638" y="7715590"/>
              <a:ext cx="1856160" cy="398520"/>
            </p14:xfrm>
          </p:contentPart>
        </mc:Choice>
        <mc:Fallback>
          <p:pic>
            <p:nvPicPr>
              <p:cNvPr id="6" name="Ink 5">
                <a:extLst>
                  <a:ext uri="{FF2B5EF4-FFF2-40B4-BE49-F238E27FC236}">
                    <a16:creationId xmlns:a16="http://schemas.microsoft.com/office/drawing/2014/main" id="{A0CF91FD-D2D8-D380-A939-D20728293D5A}"/>
                  </a:ext>
                </a:extLst>
              </p:cNvPr>
              <p:cNvPicPr/>
              <p:nvPr/>
            </p:nvPicPr>
            <p:blipFill>
              <a:blip r:embed="rId7"/>
              <a:stretch>
                <a:fillRect/>
              </a:stretch>
            </p:blipFill>
            <p:spPr>
              <a:xfrm>
                <a:off x="12147638" y="7535950"/>
                <a:ext cx="2035800" cy="758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0238F10E-B076-7E96-2F6A-1636054AD744}"/>
                  </a:ext>
                </a:extLst>
              </p14:cNvPr>
              <p14:cNvContentPartPr/>
              <p14:nvPr/>
            </p14:nvContentPartPr>
            <p14:xfrm>
              <a:off x="12130358" y="7653310"/>
              <a:ext cx="2553480" cy="476640"/>
            </p14:xfrm>
          </p:contentPart>
        </mc:Choice>
        <mc:Fallback>
          <p:pic>
            <p:nvPicPr>
              <p:cNvPr id="7" name="Ink 6">
                <a:extLst>
                  <a:ext uri="{FF2B5EF4-FFF2-40B4-BE49-F238E27FC236}">
                    <a16:creationId xmlns:a16="http://schemas.microsoft.com/office/drawing/2014/main" id="{0238F10E-B076-7E96-2F6A-1636054AD744}"/>
                  </a:ext>
                </a:extLst>
              </p:cNvPr>
              <p:cNvPicPr/>
              <p:nvPr/>
            </p:nvPicPr>
            <p:blipFill>
              <a:blip r:embed="rId9"/>
              <a:stretch>
                <a:fillRect/>
              </a:stretch>
            </p:blipFill>
            <p:spPr>
              <a:xfrm>
                <a:off x="12067718" y="7590310"/>
                <a:ext cx="2679120" cy="6022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1114425" y="709851"/>
            <a:ext cx="1156692" cy="274677"/>
          </a:xfrm>
          <a:prstGeom prst="roundRect">
            <a:avLst>
              <a:gd name="adj" fmla="val 41223"/>
            </a:avLst>
          </a:prstGeom>
          <a:solidFill>
            <a:srgbClr val="FFD7CC"/>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8723" y="784265"/>
            <a:ext cx="125730" cy="125730"/>
          </a:xfrm>
          <a:prstGeom prst="rect">
            <a:avLst/>
          </a:prstGeom>
        </p:spPr>
      </p:pic>
      <p:sp>
        <p:nvSpPr>
          <p:cNvPr id="4" name="Text 1"/>
          <p:cNvSpPr/>
          <p:nvPr/>
        </p:nvSpPr>
        <p:spPr>
          <a:xfrm>
            <a:off x="1397318" y="756999"/>
            <a:ext cx="779502" cy="180380"/>
          </a:xfrm>
          <a:prstGeom prst="rect">
            <a:avLst/>
          </a:prstGeom>
          <a:noFill/>
          <a:ln/>
        </p:spPr>
        <p:txBody>
          <a:bodyPr wrap="none" lIns="0" tIns="0" rIns="0" bIns="0" rtlCol="0" anchor="t"/>
          <a:lstStyle/>
          <a:p>
            <a:pPr marL="0" indent="0" algn="l">
              <a:lnSpc>
                <a:spcPts val="1400"/>
              </a:lnSpc>
              <a:buNone/>
            </a:pPr>
            <a:r>
              <a:rPr lang="en-US" sz="950" dirty="0">
                <a:solidFill>
                  <a:srgbClr val="55575A"/>
                </a:solidFill>
                <a:latin typeface="Manrope" pitchFamily="34" charset="0"/>
                <a:ea typeface="Manrope" pitchFamily="34" charset="-122"/>
                <a:cs typeface="Manrope" pitchFamily="34" charset="-120"/>
              </a:rPr>
              <a:t>ACTION PLAN</a:t>
            </a:r>
            <a:endParaRPr lang="en-US" sz="950" dirty="0"/>
          </a:p>
        </p:txBody>
      </p:sp>
      <p:sp>
        <p:nvSpPr>
          <p:cNvPr id="5" name="Text 2"/>
          <p:cNvSpPr/>
          <p:nvPr/>
        </p:nvSpPr>
        <p:spPr>
          <a:xfrm>
            <a:off x="1114425" y="1034296"/>
            <a:ext cx="4248269" cy="491371"/>
          </a:xfrm>
          <a:prstGeom prst="rect">
            <a:avLst/>
          </a:prstGeom>
          <a:noFill/>
          <a:ln/>
        </p:spPr>
        <p:txBody>
          <a:bodyPr wrap="none" lIns="0" tIns="0" rIns="0" bIns="0" rtlCol="0" anchor="t"/>
          <a:lstStyle/>
          <a:p>
            <a:pPr marL="0" indent="0" algn="l">
              <a:lnSpc>
                <a:spcPts val="3850"/>
              </a:lnSpc>
              <a:buNone/>
            </a:pPr>
            <a:r>
              <a:rPr lang="en-US" sz="3050" dirty="0">
                <a:solidFill>
                  <a:srgbClr val="0C0D0F"/>
                </a:solidFill>
                <a:latin typeface="Inter" pitchFamily="34" charset="0"/>
                <a:ea typeface="Inter" pitchFamily="34" charset="-122"/>
                <a:cs typeface="Inter" pitchFamily="34" charset="-120"/>
              </a:rPr>
              <a:t>Key Recommendations</a:t>
            </a:r>
            <a:endParaRPr lang="en-US" sz="3050" dirty="0"/>
          </a:p>
        </p:txBody>
      </p:sp>
      <p:sp>
        <p:nvSpPr>
          <p:cNvPr id="6" name="Shape 3"/>
          <p:cNvSpPr/>
          <p:nvPr/>
        </p:nvSpPr>
        <p:spPr>
          <a:xfrm>
            <a:off x="1114425" y="1712476"/>
            <a:ext cx="12401431" cy="943570"/>
          </a:xfrm>
          <a:prstGeom prst="roundRect">
            <a:avLst>
              <a:gd name="adj" fmla="val 15000"/>
            </a:avLst>
          </a:prstGeom>
          <a:solidFill>
            <a:srgbClr val="FFFFFF"/>
          </a:solidFill>
          <a:ln w="22860">
            <a:solidFill>
              <a:srgbClr val="FF7047"/>
            </a:solidFill>
            <a:prstDash val="solid"/>
          </a:ln>
        </p:spPr>
      </p:sp>
      <p:sp>
        <p:nvSpPr>
          <p:cNvPr id="7" name="Shape 4"/>
          <p:cNvSpPr/>
          <p:nvPr/>
        </p:nvSpPr>
        <p:spPr>
          <a:xfrm>
            <a:off x="1137285" y="1735336"/>
            <a:ext cx="629007" cy="897850"/>
          </a:xfrm>
          <a:prstGeom prst="roundRect">
            <a:avLst>
              <a:gd name="adj" fmla="val 18141"/>
            </a:avLst>
          </a:prstGeom>
          <a:solidFill>
            <a:srgbClr val="FFFFFF"/>
          </a:solidFill>
          <a:ln/>
        </p:spPr>
      </p:sp>
      <p:sp>
        <p:nvSpPr>
          <p:cNvPr id="8" name="Text 5"/>
          <p:cNvSpPr/>
          <p:nvPr/>
        </p:nvSpPr>
        <p:spPr>
          <a:xfrm>
            <a:off x="1330047" y="2036802"/>
            <a:ext cx="235863" cy="294799"/>
          </a:xfrm>
          <a:prstGeom prst="rect">
            <a:avLst/>
          </a:prstGeom>
          <a:noFill/>
          <a:ln/>
        </p:spPr>
        <p:txBody>
          <a:bodyPr wrap="none" lIns="0" tIns="0" rIns="0" bIns="0" rtlCol="0" anchor="t"/>
          <a:lstStyle/>
          <a:p>
            <a:pPr marL="0" indent="0" algn="l">
              <a:lnSpc>
                <a:spcPts val="1850"/>
              </a:lnSpc>
              <a:buNone/>
            </a:pPr>
            <a:r>
              <a:rPr lang="en-US" sz="1850" dirty="0">
                <a:solidFill>
                  <a:srgbClr val="55575A"/>
                </a:solidFill>
                <a:latin typeface="Inter" pitchFamily="34" charset="0"/>
                <a:ea typeface="Inter" pitchFamily="34" charset="-122"/>
                <a:cs typeface="Inter" pitchFamily="34" charset="-120"/>
              </a:rPr>
              <a:t>1</a:t>
            </a:r>
            <a:endParaRPr lang="en-US" sz="1850" dirty="0"/>
          </a:p>
        </p:txBody>
      </p:sp>
      <p:sp>
        <p:nvSpPr>
          <p:cNvPr id="9" name="Text 6"/>
          <p:cNvSpPr/>
          <p:nvPr/>
        </p:nvSpPr>
        <p:spPr>
          <a:xfrm>
            <a:off x="1890832" y="1892498"/>
            <a:ext cx="1985248" cy="245626"/>
          </a:xfrm>
          <a:prstGeom prst="rect">
            <a:avLst/>
          </a:prstGeom>
          <a:noFill/>
          <a:ln/>
        </p:spPr>
        <p:txBody>
          <a:bodyPr wrap="none" lIns="0" tIns="0" rIns="0" bIns="0" rtlCol="0" anchor="t"/>
          <a:lstStyle/>
          <a:p>
            <a:pPr marL="0" indent="0" algn="l">
              <a:lnSpc>
                <a:spcPts val="1900"/>
              </a:lnSpc>
              <a:buNone/>
            </a:pPr>
            <a:r>
              <a:rPr lang="en-US" sz="1500" dirty="0">
                <a:solidFill>
                  <a:srgbClr val="55575A"/>
                </a:solidFill>
                <a:latin typeface="Inter" pitchFamily="34" charset="0"/>
                <a:ea typeface="Inter" pitchFamily="34" charset="-122"/>
                <a:cs typeface="Inter" pitchFamily="34" charset="-120"/>
              </a:rPr>
              <a:t>Expand South Region</a:t>
            </a:r>
            <a:endParaRPr lang="en-US" sz="1500" dirty="0"/>
          </a:p>
        </p:txBody>
      </p:sp>
      <p:sp>
        <p:nvSpPr>
          <p:cNvPr id="10" name="Text 7"/>
          <p:cNvSpPr/>
          <p:nvPr/>
        </p:nvSpPr>
        <p:spPr>
          <a:xfrm>
            <a:off x="1890832" y="2212777"/>
            <a:ext cx="11445002" cy="225504"/>
          </a:xfrm>
          <a:prstGeom prst="rect">
            <a:avLst/>
          </a:prstGeom>
          <a:noFill/>
          <a:ln/>
        </p:spPr>
        <p:txBody>
          <a:bodyPr wrap="none" lIns="0" tIns="0" rIns="0" bIns="0" rtlCol="0" anchor="t"/>
          <a:lstStyle/>
          <a:p>
            <a:pPr marL="0" indent="0" algn="l">
              <a:lnSpc>
                <a:spcPts val="1750"/>
              </a:lnSpc>
              <a:buNone/>
            </a:pPr>
            <a:r>
              <a:rPr lang="en-US" sz="1200" dirty="0">
                <a:solidFill>
                  <a:srgbClr val="55575A"/>
                </a:solidFill>
                <a:latin typeface="Manrope" pitchFamily="34" charset="0"/>
                <a:ea typeface="Manrope" pitchFamily="34" charset="-122"/>
                <a:cs typeface="Manrope" pitchFamily="34" charset="-120"/>
              </a:rPr>
              <a:t>Run targeted regional promotions and improve distribution networks to capture untapped market potential</a:t>
            </a:r>
            <a:endParaRPr lang="en-US" sz="1200" dirty="0"/>
          </a:p>
        </p:txBody>
      </p:sp>
      <p:sp>
        <p:nvSpPr>
          <p:cNvPr id="11" name="Shape 8"/>
          <p:cNvSpPr/>
          <p:nvPr/>
        </p:nvSpPr>
        <p:spPr>
          <a:xfrm>
            <a:off x="1114425" y="2780586"/>
            <a:ext cx="12401431" cy="943570"/>
          </a:xfrm>
          <a:prstGeom prst="roundRect">
            <a:avLst>
              <a:gd name="adj" fmla="val 15000"/>
            </a:avLst>
          </a:prstGeom>
          <a:solidFill>
            <a:srgbClr val="FFFFFF"/>
          </a:solidFill>
          <a:ln w="22860">
            <a:solidFill>
              <a:srgbClr val="FF7047"/>
            </a:solidFill>
            <a:prstDash val="solid"/>
          </a:ln>
        </p:spPr>
      </p:sp>
      <p:sp>
        <p:nvSpPr>
          <p:cNvPr id="12" name="Shape 9"/>
          <p:cNvSpPr/>
          <p:nvPr/>
        </p:nvSpPr>
        <p:spPr>
          <a:xfrm>
            <a:off x="1137285" y="2803446"/>
            <a:ext cx="629007" cy="897850"/>
          </a:xfrm>
          <a:prstGeom prst="roundRect">
            <a:avLst>
              <a:gd name="adj" fmla="val 18141"/>
            </a:avLst>
          </a:prstGeom>
          <a:solidFill>
            <a:srgbClr val="FFFFFF"/>
          </a:solidFill>
          <a:ln/>
        </p:spPr>
      </p:sp>
      <p:sp>
        <p:nvSpPr>
          <p:cNvPr id="13" name="Text 10"/>
          <p:cNvSpPr/>
          <p:nvPr/>
        </p:nvSpPr>
        <p:spPr>
          <a:xfrm>
            <a:off x="1330047" y="3104912"/>
            <a:ext cx="235863" cy="294799"/>
          </a:xfrm>
          <a:prstGeom prst="rect">
            <a:avLst/>
          </a:prstGeom>
          <a:noFill/>
          <a:ln/>
        </p:spPr>
        <p:txBody>
          <a:bodyPr wrap="none" lIns="0" tIns="0" rIns="0" bIns="0" rtlCol="0" anchor="t"/>
          <a:lstStyle/>
          <a:p>
            <a:pPr marL="0" indent="0" algn="l">
              <a:lnSpc>
                <a:spcPts val="1850"/>
              </a:lnSpc>
              <a:buNone/>
            </a:pPr>
            <a:r>
              <a:rPr lang="en-US" sz="1850" dirty="0">
                <a:solidFill>
                  <a:srgbClr val="55575A"/>
                </a:solidFill>
                <a:latin typeface="Inter" pitchFamily="34" charset="0"/>
                <a:ea typeface="Inter" pitchFamily="34" charset="-122"/>
                <a:cs typeface="Inter" pitchFamily="34" charset="-120"/>
              </a:rPr>
              <a:t>2</a:t>
            </a:r>
            <a:endParaRPr lang="en-US" sz="1850" dirty="0"/>
          </a:p>
        </p:txBody>
      </p:sp>
      <p:sp>
        <p:nvSpPr>
          <p:cNvPr id="14" name="Text 11"/>
          <p:cNvSpPr/>
          <p:nvPr/>
        </p:nvSpPr>
        <p:spPr>
          <a:xfrm>
            <a:off x="1890832" y="2960608"/>
            <a:ext cx="2069544" cy="245626"/>
          </a:xfrm>
          <a:prstGeom prst="rect">
            <a:avLst/>
          </a:prstGeom>
          <a:noFill/>
          <a:ln/>
        </p:spPr>
        <p:txBody>
          <a:bodyPr wrap="none" lIns="0" tIns="0" rIns="0" bIns="0" rtlCol="0" anchor="t"/>
          <a:lstStyle/>
          <a:p>
            <a:pPr marL="0" indent="0" algn="l">
              <a:lnSpc>
                <a:spcPts val="1900"/>
              </a:lnSpc>
              <a:buNone/>
            </a:pPr>
            <a:r>
              <a:rPr lang="en-US" sz="1500" dirty="0">
                <a:solidFill>
                  <a:srgbClr val="55575A"/>
                </a:solidFill>
                <a:latin typeface="Inter" pitchFamily="34" charset="0"/>
                <a:ea typeface="Inter" pitchFamily="34" charset="-122"/>
                <a:cs typeface="Inter" pitchFamily="34" charset="-120"/>
              </a:rPr>
              <a:t>Promote Top Products</a:t>
            </a:r>
            <a:endParaRPr lang="en-US" sz="1500" dirty="0"/>
          </a:p>
        </p:txBody>
      </p:sp>
      <p:sp>
        <p:nvSpPr>
          <p:cNvPr id="15" name="Text 12"/>
          <p:cNvSpPr/>
          <p:nvPr/>
        </p:nvSpPr>
        <p:spPr>
          <a:xfrm>
            <a:off x="1890832" y="3280886"/>
            <a:ext cx="11445002" cy="225504"/>
          </a:xfrm>
          <a:prstGeom prst="rect">
            <a:avLst/>
          </a:prstGeom>
          <a:noFill/>
          <a:ln/>
        </p:spPr>
        <p:txBody>
          <a:bodyPr wrap="none" lIns="0" tIns="0" rIns="0" bIns="0" rtlCol="0" anchor="t"/>
          <a:lstStyle/>
          <a:p>
            <a:pPr marL="0" indent="0" algn="l">
              <a:lnSpc>
                <a:spcPts val="1750"/>
              </a:lnSpc>
              <a:buNone/>
            </a:pPr>
            <a:r>
              <a:rPr lang="en-US" sz="1200" dirty="0">
                <a:solidFill>
                  <a:srgbClr val="55575A"/>
                </a:solidFill>
                <a:latin typeface="Manrope" pitchFamily="34" charset="0"/>
                <a:ea typeface="Manrope" pitchFamily="34" charset="-122"/>
                <a:cs typeface="Manrope" pitchFamily="34" charset="-120"/>
              </a:rPr>
              <a:t>Focus marketing on Phones, Chairs, and Office Supplies to maximize revenue from high-performing categories</a:t>
            </a:r>
            <a:endParaRPr lang="en-US" sz="1200" dirty="0"/>
          </a:p>
        </p:txBody>
      </p:sp>
      <p:sp>
        <p:nvSpPr>
          <p:cNvPr id="16" name="Shape 13"/>
          <p:cNvSpPr/>
          <p:nvPr/>
        </p:nvSpPr>
        <p:spPr>
          <a:xfrm>
            <a:off x="1114425" y="3848695"/>
            <a:ext cx="12401431" cy="943570"/>
          </a:xfrm>
          <a:prstGeom prst="roundRect">
            <a:avLst>
              <a:gd name="adj" fmla="val 15000"/>
            </a:avLst>
          </a:prstGeom>
          <a:solidFill>
            <a:srgbClr val="FFFFFF"/>
          </a:solidFill>
          <a:ln w="22860">
            <a:solidFill>
              <a:srgbClr val="FF7047"/>
            </a:solidFill>
            <a:prstDash val="solid"/>
          </a:ln>
        </p:spPr>
      </p:sp>
      <p:sp>
        <p:nvSpPr>
          <p:cNvPr id="17" name="Shape 14"/>
          <p:cNvSpPr/>
          <p:nvPr/>
        </p:nvSpPr>
        <p:spPr>
          <a:xfrm>
            <a:off x="1137285" y="3871555"/>
            <a:ext cx="629007" cy="897850"/>
          </a:xfrm>
          <a:prstGeom prst="roundRect">
            <a:avLst>
              <a:gd name="adj" fmla="val 18141"/>
            </a:avLst>
          </a:prstGeom>
          <a:solidFill>
            <a:srgbClr val="FFFFFF"/>
          </a:solidFill>
          <a:ln/>
        </p:spPr>
      </p:sp>
      <p:sp>
        <p:nvSpPr>
          <p:cNvPr id="18" name="Text 15"/>
          <p:cNvSpPr/>
          <p:nvPr/>
        </p:nvSpPr>
        <p:spPr>
          <a:xfrm>
            <a:off x="1330047" y="4173022"/>
            <a:ext cx="235863" cy="294799"/>
          </a:xfrm>
          <a:prstGeom prst="rect">
            <a:avLst/>
          </a:prstGeom>
          <a:noFill/>
          <a:ln/>
        </p:spPr>
        <p:txBody>
          <a:bodyPr wrap="none" lIns="0" tIns="0" rIns="0" bIns="0" rtlCol="0" anchor="t"/>
          <a:lstStyle/>
          <a:p>
            <a:pPr marL="0" indent="0" algn="l">
              <a:lnSpc>
                <a:spcPts val="1850"/>
              </a:lnSpc>
              <a:buNone/>
            </a:pPr>
            <a:r>
              <a:rPr lang="en-US" sz="1850" dirty="0">
                <a:solidFill>
                  <a:srgbClr val="55575A"/>
                </a:solidFill>
                <a:latin typeface="Inter" pitchFamily="34" charset="0"/>
                <a:ea typeface="Inter" pitchFamily="34" charset="-122"/>
                <a:cs typeface="Inter" pitchFamily="34" charset="-120"/>
              </a:rPr>
              <a:t>3</a:t>
            </a:r>
            <a:endParaRPr lang="en-US" sz="1850" dirty="0"/>
          </a:p>
        </p:txBody>
      </p:sp>
      <p:sp>
        <p:nvSpPr>
          <p:cNvPr id="19" name="Text 16"/>
          <p:cNvSpPr/>
          <p:nvPr/>
        </p:nvSpPr>
        <p:spPr>
          <a:xfrm>
            <a:off x="1890832" y="4028718"/>
            <a:ext cx="2089428" cy="245626"/>
          </a:xfrm>
          <a:prstGeom prst="rect">
            <a:avLst/>
          </a:prstGeom>
          <a:noFill/>
          <a:ln/>
        </p:spPr>
        <p:txBody>
          <a:bodyPr wrap="none" lIns="0" tIns="0" rIns="0" bIns="0" rtlCol="0" anchor="t"/>
          <a:lstStyle/>
          <a:p>
            <a:pPr marL="0" indent="0" algn="l">
              <a:lnSpc>
                <a:spcPts val="1900"/>
              </a:lnSpc>
              <a:buNone/>
            </a:pPr>
            <a:r>
              <a:rPr lang="en-US" sz="1500" dirty="0">
                <a:solidFill>
                  <a:srgbClr val="55575A"/>
                </a:solidFill>
                <a:latin typeface="Inter" pitchFamily="34" charset="0"/>
                <a:ea typeface="Inter" pitchFamily="34" charset="-122"/>
                <a:cs typeface="Inter" pitchFamily="34" charset="-120"/>
              </a:rPr>
              <a:t>Drive Digital Payments</a:t>
            </a:r>
            <a:endParaRPr lang="en-US" sz="1500" dirty="0"/>
          </a:p>
        </p:txBody>
      </p:sp>
      <p:sp>
        <p:nvSpPr>
          <p:cNvPr id="20" name="Text 17"/>
          <p:cNvSpPr/>
          <p:nvPr/>
        </p:nvSpPr>
        <p:spPr>
          <a:xfrm>
            <a:off x="1890832" y="4348996"/>
            <a:ext cx="11445002" cy="225504"/>
          </a:xfrm>
          <a:prstGeom prst="rect">
            <a:avLst/>
          </a:prstGeom>
          <a:noFill/>
          <a:ln/>
        </p:spPr>
        <p:txBody>
          <a:bodyPr wrap="none" lIns="0" tIns="0" rIns="0" bIns="0" rtlCol="0" anchor="t"/>
          <a:lstStyle/>
          <a:p>
            <a:pPr marL="0" indent="0" algn="l">
              <a:lnSpc>
                <a:spcPts val="1750"/>
              </a:lnSpc>
              <a:buNone/>
            </a:pPr>
            <a:r>
              <a:rPr lang="en-US" sz="1200" dirty="0">
                <a:solidFill>
                  <a:srgbClr val="55575A"/>
                </a:solidFill>
                <a:latin typeface="Manrope" pitchFamily="34" charset="0"/>
                <a:ea typeface="Manrope" pitchFamily="34" charset="-122"/>
                <a:cs typeface="Manrope" pitchFamily="34" charset="-120"/>
              </a:rPr>
              <a:t>Offer incentives for online payments to reduce cash handling risk and improve operational efficiency</a:t>
            </a:r>
            <a:endParaRPr lang="en-US" sz="1200" dirty="0"/>
          </a:p>
        </p:txBody>
      </p:sp>
      <p:sp>
        <p:nvSpPr>
          <p:cNvPr id="21" name="Shape 18"/>
          <p:cNvSpPr/>
          <p:nvPr/>
        </p:nvSpPr>
        <p:spPr>
          <a:xfrm>
            <a:off x="1114425" y="4916805"/>
            <a:ext cx="12401431" cy="943570"/>
          </a:xfrm>
          <a:prstGeom prst="roundRect">
            <a:avLst>
              <a:gd name="adj" fmla="val 15000"/>
            </a:avLst>
          </a:prstGeom>
          <a:solidFill>
            <a:srgbClr val="FFFFFF"/>
          </a:solidFill>
          <a:ln w="22860">
            <a:solidFill>
              <a:srgbClr val="FF7047"/>
            </a:solidFill>
            <a:prstDash val="solid"/>
          </a:ln>
        </p:spPr>
      </p:sp>
      <p:sp>
        <p:nvSpPr>
          <p:cNvPr id="22" name="Shape 19"/>
          <p:cNvSpPr/>
          <p:nvPr/>
        </p:nvSpPr>
        <p:spPr>
          <a:xfrm>
            <a:off x="1137285" y="4939665"/>
            <a:ext cx="629007" cy="897850"/>
          </a:xfrm>
          <a:prstGeom prst="roundRect">
            <a:avLst>
              <a:gd name="adj" fmla="val 18141"/>
            </a:avLst>
          </a:prstGeom>
          <a:solidFill>
            <a:srgbClr val="FFFFFF"/>
          </a:solidFill>
          <a:ln/>
        </p:spPr>
      </p:sp>
      <p:sp>
        <p:nvSpPr>
          <p:cNvPr id="23" name="Text 20"/>
          <p:cNvSpPr/>
          <p:nvPr/>
        </p:nvSpPr>
        <p:spPr>
          <a:xfrm>
            <a:off x="1330047" y="5241131"/>
            <a:ext cx="235863" cy="294799"/>
          </a:xfrm>
          <a:prstGeom prst="rect">
            <a:avLst/>
          </a:prstGeom>
          <a:noFill/>
          <a:ln/>
        </p:spPr>
        <p:txBody>
          <a:bodyPr wrap="none" lIns="0" tIns="0" rIns="0" bIns="0" rtlCol="0" anchor="t"/>
          <a:lstStyle/>
          <a:p>
            <a:pPr marL="0" indent="0" algn="l">
              <a:lnSpc>
                <a:spcPts val="1850"/>
              </a:lnSpc>
              <a:buNone/>
            </a:pPr>
            <a:r>
              <a:rPr lang="en-US" sz="1850" dirty="0">
                <a:solidFill>
                  <a:srgbClr val="55575A"/>
                </a:solidFill>
                <a:latin typeface="Inter" pitchFamily="34" charset="0"/>
                <a:ea typeface="Inter" pitchFamily="34" charset="-122"/>
                <a:cs typeface="Inter" pitchFamily="34" charset="-120"/>
              </a:rPr>
              <a:t>4</a:t>
            </a:r>
            <a:endParaRPr lang="en-US" sz="1850" dirty="0"/>
          </a:p>
        </p:txBody>
      </p:sp>
      <p:sp>
        <p:nvSpPr>
          <p:cNvPr id="24" name="Text 21"/>
          <p:cNvSpPr/>
          <p:nvPr/>
        </p:nvSpPr>
        <p:spPr>
          <a:xfrm>
            <a:off x="1890832" y="5096828"/>
            <a:ext cx="1965722" cy="245626"/>
          </a:xfrm>
          <a:prstGeom prst="rect">
            <a:avLst/>
          </a:prstGeom>
          <a:noFill/>
          <a:ln/>
        </p:spPr>
        <p:txBody>
          <a:bodyPr wrap="none" lIns="0" tIns="0" rIns="0" bIns="0" rtlCol="0" anchor="t"/>
          <a:lstStyle/>
          <a:p>
            <a:pPr marL="0" indent="0" algn="l">
              <a:lnSpc>
                <a:spcPts val="1900"/>
              </a:lnSpc>
              <a:buNone/>
            </a:pPr>
            <a:r>
              <a:rPr lang="en-US" sz="1500" dirty="0">
                <a:solidFill>
                  <a:srgbClr val="55575A"/>
                </a:solidFill>
                <a:latin typeface="Inter" pitchFamily="34" charset="0"/>
                <a:ea typeface="Inter" pitchFamily="34" charset="-122"/>
                <a:cs typeface="Inter" pitchFamily="34" charset="-120"/>
              </a:rPr>
              <a:t>Optimize Shipping</a:t>
            </a:r>
            <a:endParaRPr lang="en-US" sz="1500" dirty="0"/>
          </a:p>
        </p:txBody>
      </p:sp>
      <p:sp>
        <p:nvSpPr>
          <p:cNvPr id="25" name="Text 22"/>
          <p:cNvSpPr/>
          <p:nvPr/>
        </p:nvSpPr>
        <p:spPr>
          <a:xfrm>
            <a:off x="1890832" y="5417106"/>
            <a:ext cx="11445002" cy="225504"/>
          </a:xfrm>
          <a:prstGeom prst="rect">
            <a:avLst/>
          </a:prstGeom>
          <a:noFill/>
          <a:ln/>
        </p:spPr>
        <p:txBody>
          <a:bodyPr wrap="none" lIns="0" tIns="0" rIns="0" bIns="0" rtlCol="0" anchor="t"/>
          <a:lstStyle/>
          <a:p>
            <a:pPr marL="0" indent="0" algn="l">
              <a:lnSpc>
                <a:spcPts val="1750"/>
              </a:lnSpc>
              <a:buNone/>
            </a:pPr>
            <a:r>
              <a:rPr lang="en-US" sz="1200" dirty="0">
                <a:solidFill>
                  <a:srgbClr val="55575A"/>
                </a:solidFill>
                <a:latin typeface="Manrope" pitchFamily="34" charset="0"/>
                <a:ea typeface="Manrope" pitchFamily="34" charset="-122"/>
                <a:cs typeface="Manrope" pitchFamily="34" charset="-120"/>
              </a:rPr>
              <a:t>Improve Same Day delivery services and marketing to capture premium shipping revenue</a:t>
            </a:r>
            <a:endParaRPr lang="en-US" sz="1200" dirty="0"/>
          </a:p>
        </p:txBody>
      </p:sp>
      <p:sp>
        <p:nvSpPr>
          <p:cNvPr id="26" name="Shape 23"/>
          <p:cNvSpPr/>
          <p:nvPr/>
        </p:nvSpPr>
        <p:spPr>
          <a:xfrm>
            <a:off x="1114425" y="5984915"/>
            <a:ext cx="12401431" cy="943570"/>
          </a:xfrm>
          <a:prstGeom prst="roundRect">
            <a:avLst>
              <a:gd name="adj" fmla="val 15000"/>
            </a:avLst>
          </a:prstGeom>
          <a:solidFill>
            <a:srgbClr val="FFFFFF"/>
          </a:solidFill>
          <a:ln w="22860">
            <a:solidFill>
              <a:srgbClr val="FF7047"/>
            </a:solidFill>
            <a:prstDash val="solid"/>
          </a:ln>
        </p:spPr>
      </p:sp>
      <p:sp>
        <p:nvSpPr>
          <p:cNvPr id="27" name="Shape 24"/>
          <p:cNvSpPr/>
          <p:nvPr/>
        </p:nvSpPr>
        <p:spPr>
          <a:xfrm>
            <a:off x="1137285" y="6007775"/>
            <a:ext cx="629007" cy="897850"/>
          </a:xfrm>
          <a:prstGeom prst="roundRect">
            <a:avLst>
              <a:gd name="adj" fmla="val 18141"/>
            </a:avLst>
          </a:prstGeom>
          <a:solidFill>
            <a:srgbClr val="FFFFFF"/>
          </a:solidFill>
          <a:ln/>
        </p:spPr>
      </p:sp>
      <p:sp>
        <p:nvSpPr>
          <p:cNvPr id="28" name="Text 25"/>
          <p:cNvSpPr/>
          <p:nvPr/>
        </p:nvSpPr>
        <p:spPr>
          <a:xfrm>
            <a:off x="1330047" y="6309241"/>
            <a:ext cx="235863" cy="294799"/>
          </a:xfrm>
          <a:prstGeom prst="rect">
            <a:avLst/>
          </a:prstGeom>
          <a:noFill/>
          <a:ln/>
        </p:spPr>
        <p:txBody>
          <a:bodyPr wrap="none" lIns="0" tIns="0" rIns="0" bIns="0" rtlCol="0" anchor="t"/>
          <a:lstStyle/>
          <a:p>
            <a:pPr marL="0" indent="0" algn="l">
              <a:lnSpc>
                <a:spcPts val="1850"/>
              </a:lnSpc>
              <a:buNone/>
            </a:pPr>
            <a:r>
              <a:rPr lang="en-US" sz="1850" dirty="0">
                <a:solidFill>
                  <a:srgbClr val="55575A"/>
                </a:solidFill>
                <a:latin typeface="Inter" pitchFamily="34" charset="0"/>
                <a:ea typeface="Inter" pitchFamily="34" charset="-122"/>
                <a:cs typeface="Inter" pitchFamily="34" charset="-120"/>
              </a:rPr>
              <a:t>5</a:t>
            </a:r>
            <a:endParaRPr lang="en-US" sz="1850" dirty="0"/>
          </a:p>
        </p:txBody>
      </p:sp>
      <p:sp>
        <p:nvSpPr>
          <p:cNvPr id="29" name="Text 26"/>
          <p:cNvSpPr/>
          <p:nvPr/>
        </p:nvSpPr>
        <p:spPr>
          <a:xfrm>
            <a:off x="1890832" y="6164937"/>
            <a:ext cx="1991797" cy="245626"/>
          </a:xfrm>
          <a:prstGeom prst="rect">
            <a:avLst/>
          </a:prstGeom>
          <a:noFill/>
          <a:ln/>
        </p:spPr>
        <p:txBody>
          <a:bodyPr wrap="none" lIns="0" tIns="0" rIns="0" bIns="0" rtlCol="0" anchor="t"/>
          <a:lstStyle/>
          <a:p>
            <a:pPr marL="0" indent="0" algn="l">
              <a:lnSpc>
                <a:spcPts val="1900"/>
              </a:lnSpc>
              <a:buNone/>
            </a:pPr>
            <a:r>
              <a:rPr lang="en-US" sz="1500" dirty="0">
                <a:solidFill>
                  <a:srgbClr val="55575A"/>
                </a:solidFill>
                <a:latin typeface="Inter" pitchFamily="34" charset="0"/>
                <a:ea typeface="Inter" pitchFamily="34" charset="-122"/>
                <a:cs typeface="Inter" pitchFamily="34" charset="-120"/>
              </a:rPr>
              <a:t>Leverage Seasonality</a:t>
            </a:r>
            <a:endParaRPr lang="en-US" sz="1500" dirty="0"/>
          </a:p>
        </p:txBody>
      </p:sp>
      <p:sp>
        <p:nvSpPr>
          <p:cNvPr id="30" name="Text 27"/>
          <p:cNvSpPr/>
          <p:nvPr/>
        </p:nvSpPr>
        <p:spPr>
          <a:xfrm>
            <a:off x="1890832" y="6485215"/>
            <a:ext cx="11445002" cy="225504"/>
          </a:xfrm>
          <a:prstGeom prst="rect">
            <a:avLst/>
          </a:prstGeom>
          <a:noFill/>
          <a:ln/>
        </p:spPr>
        <p:txBody>
          <a:bodyPr wrap="none" lIns="0" tIns="0" rIns="0" bIns="0" rtlCol="0" anchor="t"/>
          <a:lstStyle/>
          <a:p>
            <a:pPr marL="0" indent="0" algn="l">
              <a:lnSpc>
                <a:spcPts val="1750"/>
              </a:lnSpc>
              <a:buNone/>
            </a:pPr>
            <a:r>
              <a:rPr lang="en-US" sz="1200" dirty="0">
                <a:solidFill>
                  <a:srgbClr val="55575A"/>
                </a:solidFill>
                <a:latin typeface="Manrope" pitchFamily="34" charset="0"/>
                <a:ea typeface="Manrope" pitchFamily="34" charset="-122"/>
                <a:cs typeface="Manrope" pitchFamily="34" charset="-120"/>
              </a:rPr>
              <a:t>Increase marketing investment before festive season to capitalize on peak demand periods</a:t>
            </a:r>
            <a:endParaRPr lang="en-US" sz="1200" dirty="0"/>
          </a:p>
        </p:txBody>
      </p:sp>
      <p:sp>
        <p:nvSpPr>
          <p:cNvPr id="31" name="Text 28"/>
          <p:cNvSpPr/>
          <p:nvPr/>
        </p:nvSpPr>
        <p:spPr>
          <a:xfrm>
            <a:off x="1114425" y="7068622"/>
            <a:ext cx="12401431" cy="451009"/>
          </a:xfrm>
          <a:prstGeom prst="rect">
            <a:avLst/>
          </a:prstGeom>
          <a:noFill/>
          <a:ln/>
        </p:spPr>
        <p:txBody>
          <a:bodyPr wrap="square" lIns="0" tIns="0" rIns="0" bIns="0" rtlCol="0" anchor="t"/>
          <a:lstStyle/>
          <a:p>
            <a:pPr marL="0" indent="0" algn="l">
              <a:lnSpc>
                <a:spcPts val="1750"/>
              </a:lnSpc>
              <a:buNone/>
            </a:pPr>
            <a:r>
              <a:rPr lang="en-US" sz="1200" dirty="0">
                <a:solidFill>
                  <a:srgbClr val="55575A"/>
                </a:solidFill>
                <a:latin typeface="Manrope" pitchFamily="34" charset="0"/>
                <a:ea typeface="Manrope" pitchFamily="34" charset="-122"/>
                <a:cs typeface="Manrope" pitchFamily="34" charset="-120"/>
              </a:rPr>
              <a:t>The Superstore Sales Dashboard reveals strong overall performance with 1.57M in sales and healthy profitability. By focusing on underperforming regions, improving payment methods, and promoting high-demand products, the company can further increase sales and profitability.</a:t>
            </a:r>
            <a:endParaRPr lang="en-US" sz="1200" dirty="0"/>
          </a:p>
        </p:txBody>
      </p:sp>
      <mc:AlternateContent xmlns:mc="http://schemas.openxmlformats.org/markup-compatibility/2006">
        <mc:Choice xmlns:p14="http://schemas.microsoft.com/office/powerpoint/2010/main" Requires="p14">
          <p:contentPart p14:bwMode="auto" r:id="rId5">
            <p14:nvContentPartPr>
              <p14:cNvPr id="32" name="Ink 31">
                <a:extLst>
                  <a:ext uri="{FF2B5EF4-FFF2-40B4-BE49-F238E27FC236}">
                    <a16:creationId xmlns:a16="http://schemas.microsoft.com/office/drawing/2014/main" id="{3F863408-B224-AF33-3DF0-35554B99676C}"/>
                  </a:ext>
                </a:extLst>
              </p14:cNvPr>
              <p14:cNvContentPartPr/>
              <p14:nvPr/>
            </p14:nvContentPartPr>
            <p14:xfrm>
              <a:off x="12698798" y="7725723"/>
              <a:ext cx="1756080" cy="417960"/>
            </p14:xfrm>
          </p:contentPart>
        </mc:Choice>
        <mc:Fallback>
          <p:pic>
            <p:nvPicPr>
              <p:cNvPr id="32" name="Ink 31">
                <a:extLst>
                  <a:ext uri="{FF2B5EF4-FFF2-40B4-BE49-F238E27FC236}">
                    <a16:creationId xmlns:a16="http://schemas.microsoft.com/office/drawing/2014/main" id="{3F863408-B224-AF33-3DF0-35554B99676C}"/>
                  </a:ext>
                </a:extLst>
              </p:cNvPr>
              <p:cNvPicPr/>
              <p:nvPr/>
            </p:nvPicPr>
            <p:blipFill>
              <a:blip r:embed="rId6"/>
              <a:stretch>
                <a:fillRect/>
              </a:stretch>
            </p:blipFill>
            <p:spPr>
              <a:xfrm>
                <a:off x="12636158" y="7662723"/>
                <a:ext cx="1881720" cy="5436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967270"/>
            <a:ext cx="1446371" cy="373142"/>
          </a:xfrm>
          <a:prstGeom prst="roundRect">
            <a:avLst>
              <a:gd name="adj" fmla="val 38297"/>
            </a:avLst>
          </a:prstGeom>
          <a:solidFill>
            <a:srgbClr val="FFD7CC"/>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2074426"/>
            <a:ext cx="158710" cy="158710"/>
          </a:xfrm>
          <a:prstGeom prst="rect">
            <a:avLst/>
          </a:prstGeom>
        </p:spPr>
      </p:pic>
      <p:sp>
        <p:nvSpPr>
          <p:cNvPr id="4" name="Text 1"/>
          <p:cNvSpPr/>
          <p:nvPr/>
        </p:nvSpPr>
        <p:spPr>
          <a:xfrm>
            <a:off x="1150858" y="2026801"/>
            <a:ext cx="970240" cy="254079"/>
          </a:xfrm>
          <a:prstGeom prst="rect">
            <a:avLst/>
          </a:prstGeom>
          <a:noFill/>
          <a:ln/>
        </p:spPr>
        <p:txBody>
          <a:bodyPr wrap="none" lIns="0" tIns="0" rIns="0" bIns="0" rtlCol="0" anchor="t"/>
          <a:lstStyle/>
          <a:p>
            <a:pPr marL="0" indent="0" algn="l">
              <a:lnSpc>
                <a:spcPts val="2000"/>
              </a:lnSpc>
              <a:buNone/>
            </a:pPr>
            <a:r>
              <a:rPr lang="en-US" sz="1250" dirty="0">
                <a:solidFill>
                  <a:srgbClr val="55575A"/>
                </a:solidFill>
                <a:latin typeface="Manrope" pitchFamily="34" charset="0"/>
                <a:ea typeface="Manrope" pitchFamily="34" charset="-122"/>
                <a:cs typeface="Manrope" pitchFamily="34" charset="-120"/>
              </a:rPr>
              <a:t>KEY METRICS</a:t>
            </a:r>
            <a:endParaRPr lang="en-US" sz="1250" dirty="0"/>
          </a:p>
        </p:txBody>
      </p:sp>
      <p:sp>
        <p:nvSpPr>
          <p:cNvPr id="5" name="Text 2"/>
          <p:cNvSpPr/>
          <p:nvPr/>
        </p:nvSpPr>
        <p:spPr>
          <a:xfrm>
            <a:off x="793790" y="2419707"/>
            <a:ext cx="5810964" cy="620078"/>
          </a:xfrm>
          <a:prstGeom prst="rect">
            <a:avLst/>
          </a:prstGeom>
          <a:noFill/>
          <a:ln/>
        </p:spPr>
        <p:txBody>
          <a:bodyPr wrap="none" lIns="0" tIns="0" rIns="0" bIns="0" rtlCol="0" anchor="t"/>
          <a:lstStyle/>
          <a:p>
            <a:pPr marL="0" indent="0" algn="l">
              <a:lnSpc>
                <a:spcPts val="4850"/>
              </a:lnSpc>
              <a:buNone/>
            </a:pPr>
            <a:r>
              <a:rPr lang="en-US" sz="3900" dirty="0">
                <a:solidFill>
                  <a:srgbClr val="0C0D0F"/>
                </a:solidFill>
                <a:latin typeface="Inter" pitchFamily="34" charset="0"/>
                <a:ea typeface="Inter" pitchFamily="34" charset="-122"/>
                <a:cs typeface="Inter" pitchFamily="34" charset="-120"/>
              </a:rPr>
              <a:t>Performance at a Glance</a:t>
            </a:r>
            <a:endParaRPr lang="en-US" sz="3900" dirty="0"/>
          </a:p>
        </p:txBody>
      </p:sp>
      <p:sp>
        <p:nvSpPr>
          <p:cNvPr id="6" name="Text 3"/>
          <p:cNvSpPr/>
          <p:nvPr/>
        </p:nvSpPr>
        <p:spPr>
          <a:xfrm>
            <a:off x="793790" y="3436620"/>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55575A"/>
                </a:solidFill>
                <a:latin typeface="Inter" pitchFamily="34" charset="0"/>
                <a:ea typeface="Inter" pitchFamily="34" charset="-122"/>
                <a:cs typeface="Inter" pitchFamily="34" charset="-120"/>
              </a:rPr>
              <a:t>1.57M</a:t>
            </a:r>
            <a:endParaRPr lang="en-US" sz="5150" dirty="0"/>
          </a:p>
        </p:txBody>
      </p:sp>
      <p:sp>
        <p:nvSpPr>
          <p:cNvPr id="7" name="Text 4"/>
          <p:cNvSpPr/>
          <p:nvPr/>
        </p:nvSpPr>
        <p:spPr>
          <a:xfrm>
            <a:off x="1090613" y="4339590"/>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55575A"/>
                </a:solidFill>
                <a:latin typeface="Inter" pitchFamily="34" charset="0"/>
                <a:ea typeface="Inter" pitchFamily="34" charset="-122"/>
                <a:cs typeface="Inter" pitchFamily="34" charset="-120"/>
              </a:rPr>
              <a:t>Total Sales</a:t>
            </a:r>
            <a:endParaRPr lang="en-US" sz="1950" dirty="0"/>
          </a:p>
        </p:txBody>
      </p:sp>
      <p:sp>
        <p:nvSpPr>
          <p:cNvPr id="8" name="Text 5"/>
          <p:cNvSpPr/>
          <p:nvPr/>
        </p:nvSpPr>
        <p:spPr>
          <a:xfrm>
            <a:off x="793790" y="4768810"/>
            <a:ext cx="3074670" cy="635079"/>
          </a:xfrm>
          <a:prstGeom prst="rect">
            <a:avLst/>
          </a:prstGeom>
          <a:noFill/>
          <a:ln/>
        </p:spPr>
        <p:txBody>
          <a:bodyPr wrap="square" lIns="0" tIns="0" rIns="0" bIns="0" rtlCol="0" anchor="t"/>
          <a:lstStyle/>
          <a:p>
            <a:pPr marL="0" indent="0" algn="ctr">
              <a:lnSpc>
                <a:spcPts val="2500"/>
              </a:lnSpc>
              <a:buNone/>
            </a:pPr>
            <a:r>
              <a:rPr lang="en-US" sz="1550" dirty="0">
                <a:solidFill>
                  <a:srgbClr val="55575A"/>
                </a:solidFill>
                <a:latin typeface="Manrope" pitchFamily="34" charset="0"/>
                <a:ea typeface="Manrope" pitchFamily="34" charset="-122"/>
                <a:cs typeface="Manrope" pitchFamily="34" charset="-120"/>
              </a:rPr>
              <a:t>Strong revenue generation across all channels</a:t>
            </a:r>
            <a:endParaRPr lang="en-US" sz="1550" dirty="0"/>
          </a:p>
        </p:txBody>
      </p:sp>
      <p:sp>
        <p:nvSpPr>
          <p:cNvPr id="9" name="Text 6"/>
          <p:cNvSpPr/>
          <p:nvPr/>
        </p:nvSpPr>
        <p:spPr>
          <a:xfrm>
            <a:off x="4116467" y="3436620"/>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55575A"/>
                </a:solidFill>
                <a:latin typeface="Inter" pitchFamily="34" charset="0"/>
                <a:ea typeface="Inter" pitchFamily="34" charset="-122"/>
                <a:cs typeface="Inter" pitchFamily="34" charset="-120"/>
              </a:rPr>
              <a:t>175K</a:t>
            </a:r>
            <a:endParaRPr lang="en-US" sz="5150" dirty="0"/>
          </a:p>
        </p:txBody>
      </p:sp>
      <p:sp>
        <p:nvSpPr>
          <p:cNvPr id="10" name="Text 7"/>
          <p:cNvSpPr/>
          <p:nvPr/>
        </p:nvSpPr>
        <p:spPr>
          <a:xfrm>
            <a:off x="4413290" y="4339590"/>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55575A"/>
                </a:solidFill>
                <a:latin typeface="Inter" pitchFamily="34" charset="0"/>
                <a:ea typeface="Inter" pitchFamily="34" charset="-122"/>
                <a:cs typeface="Inter" pitchFamily="34" charset="-120"/>
              </a:rPr>
              <a:t>Total Profit</a:t>
            </a:r>
            <a:endParaRPr lang="en-US" sz="1950" dirty="0"/>
          </a:p>
        </p:txBody>
      </p:sp>
      <p:sp>
        <p:nvSpPr>
          <p:cNvPr id="11" name="Text 8"/>
          <p:cNvSpPr/>
          <p:nvPr/>
        </p:nvSpPr>
        <p:spPr>
          <a:xfrm>
            <a:off x="4116467" y="4768810"/>
            <a:ext cx="3074670" cy="635079"/>
          </a:xfrm>
          <a:prstGeom prst="rect">
            <a:avLst/>
          </a:prstGeom>
          <a:noFill/>
          <a:ln/>
        </p:spPr>
        <p:txBody>
          <a:bodyPr wrap="square" lIns="0" tIns="0" rIns="0" bIns="0" rtlCol="0" anchor="t"/>
          <a:lstStyle/>
          <a:p>
            <a:pPr marL="0" indent="0" algn="ctr">
              <a:lnSpc>
                <a:spcPts val="2500"/>
              </a:lnSpc>
              <a:buNone/>
            </a:pPr>
            <a:r>
              <a:rPr lang="en-US" sz="1550" dirty="0">
                <a:solidFill>
                  <a:srgbClr val="55575A"/>
                </a:solidFill>
                <a:latin typeface="Manrope" pitchFamily="34" charset="0"/>
                <a:ea typeface="Manrope" pitchFamily="34" charset="-122"/>
                <a:cs typeface="Manrope" pitchFamily="34" charset="-120"/>
              </a:rPr>
              <a:t>Healthy profitability margins maintained</a:t>
            </a:r>
            <a:endParaRPr lang="en-US" sz="1550" dirty="0"/>
          </a:p>
        </p:txBody>
      </p:sp>
      <p:sp>
        <p:nvSpPr>
          <p:cNvPr id="12" name="Text 9"/>
          <p:cNvSpPr/>
          <p:nvPr/>
        </p:nvSpPr>
        <p:spPr>
          <a:xfrm>
            <a:off x="7439144" y="3436620"/>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55575A"/>
                </a:solidFill>
                <a:latin typeface="Inter" pitchFamily="34" charset="0"/>
                <a:ea typeface="Inter" pitchFamily="34" charset="-122"/>
                <a:cs typeface="Inter" pitchFamily="34" charset="-120"/>
              </a:rPr>
              <a:t>22K</a:t>
            </a:r>
            <a:endParaRPr lang="en-US" sz="5150" dirty="0"/>
          </a:p>
        </p:txBody>
      </p:sp>
      <p:sp>
        <p:nvSpPr>
          <p:cNvPr id="13" name="Text 10"/>
          <p:cNvSpPr/>
          <p:nvPr/>
        </p:nvSpPr>
        <p:spPr>
          <a:xfrm>
            <a:off x="7735967" y="4339590"/>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55575A"/>
                </a:solidFill>
                <a:latin typeface="Inter" pitchFamily="34" charset="0"/>
                <a:ea typeface="Inter" pitchFamily="34" charset="-122"/>
                <a:cs typeface="Inter" pitchFamily="34" charset="-120"/>
              </a:rPr>
              <a:t>Units Sold</a:t>
            </a:r>
            <a:endParaRPr lang="en-US" sz="1950" dirty="0"/>
          </a:p>
        </p:txBody>
      </p:sp>
      <p:sp>
        <p:nvSpPr>
          <p:cNvPr id="14" name="Text 11"/>
          <p:cNvSpPr/>
          <p:nvPr/>
        </p:nvSpPr>
        <p:spPr>
          <a:xfrm>
            <a:off x="7439144" y="4768810"/>
            <a:ext cx="3074670" cy="635079"/>
          </a:xfrm>
          <a:prstGeom prst="rect">
            <a:avLst/>
          </a:prstGeom>
          <a:noFill/>
          <a:ln/>
        </p:spPr>
        <p:txBody>
          <a:bodyPr wrap="square" lIns="0" tIns="0" rIns="0" bIns="0" rtlCol="0" anchor="t"/>
          <a:lstStyle/>
          <a:p>
            <a:pPr marL="0" indent="0" algn="ctr">
              <a:lnSpc>
                <a:spcPts val="2500"/>
              </a:lnSpc>
              <a:buNone/>
            </a:pPr>
            <a:r>
              <a:rPr lang="en-US" sz="1550" dirty="0">
                <a:solidFill>
                  <a:srgbClr val="55575A"/>
                </a:solidFill>
                <a:latin typeface="Manrope" pitchFamily="34" charset="0"/>
                <a:ea typeface="Manrope" pitchFamily="34" charset="-122"/>
                <a:cs typeface="Manrope" pitchFamily="34" charset="-120"/>
              </a:rPr>
              <a:t>Strong product demand across categories</a:t>
            </a:r>
            <a:endParaRPr lang="en-US" sz="1550" dirty="0"/>
          </a:p>
        </p:txBody>
      </p:sp>
      <p:sp>
        <p:nvSpPr>
          <p:cNvPr id="15" name="Text 12"/>
          <p:cNvSpPr/>
          <p:nvPr/>
        </p:nvSpPr>
        <p:spPr>
          <a:xfrm>
            <a:off x="10761821" y="3436620"/>
            <a:ext cx="3074789" cy="654963"/>
          </a:xfrm>
          <a:prstGeom prst="rect">
            <a:avLst/>
          </a:prstGeom>
          <a:noFill/>
          <a:ln/>
        </p:spPr>
        <p:txBody>
          <a:bodyPr wrap="none" lIns="0" tIns="0" rIns="0" bIns="0" rtlCol="0" anchor="t"/>
          <a:lstStyle/>
          <a:p>
            <a:pPr marL="0" indent="0" algn="ctr">
              <a:lnSpc>
                <a:spcPts val="5150"/>
              </a:lnSpc>
              <a:buNone/>
            </a:pPr>
            <a:r>
              <a:rPr lang="en-US" sz="5150" dirty="0">
                <a:solidFill>
                  <a:srgbClr val="55575A"/>
                </a:solidFill>
                <a:latin typeface="Inter" pitchFamily="34" charset="0"/>
                <a:ea typeface="Inter" pitchFamily="34" charset="-122"/>
                <a:cs typeface="Inter" pitchFamily="34" charset="-120"/>
              </a:rPr>
              <a:t>3.93</a:t>
            </a:r>
            <a:endParaRPr lang="en-US" sz="5150" dirty="0"/>
          </a:p>
        </p:txBody>
      </p:sp>
      <p:sp>
        <p:nvSpPr>
          <p:cNvPr id="16" name="Text 13"/>
          <p:cNvSpPr/>
          <p:nvPr/>
        </p:nvSpPr>
        <p:spPr>
          <a:xfrm>
            <a:off x="11058763" y="4339590"/>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55575A"/>
                </a:solidFill>
                <a:latin typeface="Inter" pitchFamily="34" charset="0"/>
                <a:ea typeface="Inter" pitchFamily="34" charset="-122"/>
                <a:cs typeface="Inter" pitchFamily="34" charset="-120"/>
              </a:rPr>
              <a:t>Profit Ratio</a:t>
            </a:r>
            <a:endParaRPr lang="en-US" sz="1950" dirty="0"/>
          </a:p>
        </p:txBody>
      </p:sp>
      <p:sp>
        <p:nvSpPr>
          <p:cNvPr id="17" name="Text 14"/>
          <p:cNvSpPr/>
          <p:nvPr/>
        </p:nvSpPr>
        <p:spPr>
          <a:xfrm>
            <a:off x="10761821" y="4768810"/>
            <a:ext cx="3074789" cy="317540"/>
          </a:xfrm>
          <a:prstGeom prst="rect">
            <a:avLst/>
          </a:prstGeom>
          <a:noFill/>
          <a:ln/>
        </p:spPr>
        <p:txBody>
          <a:bodyPr wrap="none" lIns="0" tIns="0" rIns="0" bIns="0" rtlCol="0" anchor="t"/>
          <a:lstStyle/>
          <a:p>
            <a:pPr marL="0" indent="0" algn="ctr">
              <a:lnSpc>
                <a:spcPts val="2500"/>
              </a:lnSpc>
              <a:buNone/>
            </a:pPr>
            <a:r>
              <a:rPr lang="en-US" sz="1550" dirty="0">
                <a:solidFill>
                  <a:srgbClr val="55575A"/>
                </a:solidFill>
                <a:latin typeface="Manrope" pitchFamily="34" charset="0"/>
                <a:ea typeface="Manrope" pitchFamily="34" charset="-122"/>
                <a:cs typeface="Manrope" pitchFamily="34" charset="-120"/>
              </a:rPr>
              <a:t>Excellent profit margins achieved</a:t>
            </a:r>
            <a:endParaRPr lang="en-US" sz="1550" dirty="0"/>
          </a:p>
        </p:txBody>
      </p:sp>
      <p:sp>
        <p:nvSpPr>
          <p:cNvPr id="18" name="Text 15"/>
          <p:cNvSpPr/>
          <p:nvPr/>
        </p:nvSpPr>
        <p:spPr>
          <a:xfrm>
            <a:off x="793790" y="562713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55575A"/>
                </a:solidFill>
                <a:latin typeface="Manrope" pitchFamily="34" charset="0"/>
                <a:ea typeface="Manrope" pitchFamily="34" charset="-122"/>
                <a:cs typeface="Manrope" pitchFamily="34" charset="-120"/>
              </a:rPr>
              <a:t>The company demonstrates strong overall performance with 1.57 million in total sales and a profit of 175.26K, indicating robust profitability. The quantity sold of 22,000 units shows strong product demand, while a profit ratio of 3.93 reflects healthy profit margins across the business.</a:t>
            </a:r>
            <a:endParaRPr lang="en-US" sz="1550" dirty="0"/>
          </a:p>
        </p:txBody>
      </p:sp>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AEA87213-5BF9-3BDB-536D-AF2BCF857783}"/>
                  </a:ext>
                </a:extLst>
              </p14:cNvPr>
              <p14:cNvContentPartPr/>
              <p14:nvPr/>
            </p14:nvContentPartPr>
            <p14:xfrm>
              <a:off x="12848198" y="7748403"/>
              <a:ext cx="1726920" cy="315000"/>
            </p14:xfrm>
          </p:contentPart>
        </mc:Choice>
        <mc:Fallback>
          <p:pic>
            <p:nvPicPr>
              <p:cNvPr id="19" name="Ink 18">
                <a:extLst>
                  <a:ext uri="{FF2B5EF4-FFF2-40B4-BE49-F238E27FC236}">
                    <a16:creationId xmlns:a16="http://schemas.microsoft.com/office/drawing/2014/main" id="{AEA87213-5BF9-3BDB-536D-AF2BCF857783}"/>
                  </a:ext>
                </a:extLst>
              </p:cNvPr>
              <p:cNvPicPr/>
              <p:nvPr/>
            </p:nvPicPr>
            <p:blipFill>
              <a:blip r:embed="rId6"/>
              <a:stretch>
                <a:fillRect/>
              </a:stretch>
            </p:blipFill>
            <p:spPr>
              <a:xfrm>
                <a:off x="12785198" y="7685763"/>
                <a:ext cx="1852560" cy="4406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95757"/>
            <a:ext cx="6600468" cy="620078"/>
          </a:xfrm>
          <a:prstGeom prst="rect">
            <a:avLst/>
          </a:prstGeom>
          <a:noFill/>
          <a:ln/>
        </p:spPr>
        <p:txBody>
          <a:bodyPr wrap="none" lIns="0" tIns="0" rIns="0" bIns="0" rtlCol="0" anchor="t"/>
          <a:lstStyle/>
          <a:p>
            <a:pPr marL="0" indent="0" algn="l">
              <a:lnSpc>
                <a:spcPts val="4850"/>
              </a:lnSpc>
              <a:buNone/>
            </a:pPr>
            <a:r>
              <a:rPr lang="en-US" sz="3900" dirty="0">
                <a:solidFill>
                  <a:srgbClr val="0C0D0F"/>
                </a:solidFill>
                <a:latin typeface="Inter" pitchFamily="34" charset="0"/>
                <a:ea typeface="Inter" pitchFamily="34" charset="-122"/>
                <a:cs typeface="Inter" pitchFamily="34" charset="-120"/>
              </a:rPr>
              <a:t>Regional Sales Performance</a:t>
            </a:r>
            <a:endParaRPr lang="en-US" sz="3900" dirty="0"/>
          </a:p>
        </p:txBody>
      </p:sp>
      <p:pic>
        <p:nvPicPr>
          <p:cNvPr id="3" name="Image 0" descr="preencoded.png"/>
          <p:cNvPicPr>
            <a:picLocks noChangeAspect="1"/>
          </p:cNvPicPr>
          <p:nvPr/>
        </p:nvPicPr>
        <p:blipFill>
          <a:blip r:embed="rId3"/>
          <a:stretch>
            <a:fillRect/>
          </a:stretch>
        </p:blipFill>
        <p:spPr>
          <a:xfrm>
            <a:off x="793790" y="2436733"/>
            <a:ext cx="7632025" cy="4044910"/>
          </a:xfrm>
          <a:prstGeom prst="rect">
            <a:avLst/>
          </a:prstGeom>
        </p:spPr>
      </p:pic>
      <p:sp>
        <p:nvSpPr>
          <p:cNvPr id="4" name="Shape 1"/>
          <p:cNvSpPr/>
          <p:nvPr/>
        </p:nvSpPr>
        <p:spPr>
          <a:xfrm>
            <a:off x="1854875" y="6512123"/>
            <a:ext cx="198358" cy="198358"/>
          </a:xfrm>
          <a:prstGeom prst="roundRect">
            <a:avLst>
              <a:gd name="adj" fmla="val 9220"/>
            </a:avLst>
          </a:prstGeom>
          <a:solidFill>
            <a:srgbClr val="4D1100"/>
          </a:solidFill>
          <a:ln/>
        </p:spPr>
      </p:sp>
      <p:sp>
        <p:nvSpPr>
          <p:cNvPr id="5" name="Text 2"/>
          <p:cNvSpPr/>
          <p:nvPr/>
        </p:nvSpPr>
        <p:spPr>
          <a:xfrm>
            <a:off x="2114193" y="6512123"/>
            <a:ext cx="473273" cy="198477"/>
          </a:xfrm>
          <a:prstGeom prst="rect">
            <a:avLst/>
          </a:prstGeom>
          <a:noFill/>
          <a:ln/>
        </p:spPr>
        <p:txBody>
          <a:bodyPr wrap="none" lIns="0" tIns="0" rIns="0" bIns="0" rtlCol="0" anchor="t"/>
          <a:lstStyle/>
          <a:p>
            <a:pPr marL="0" indent="0" algn="l">
              <a:lnSpc>
                <a:spcPts val="1550"/>
              </a:lnSpc>
              <a:buNone/>
            </a:pPr>
            <a:r>
              <a:rPr lang="en-US" sz="1550" dirty="0">
                <a:solidFill>
                  <a:srgbClr val="55575A"/>
                </a:solidFill>
                <a:latin typeface="Manrope" pitchFamily="34" charset="0"/>
                <a:ea typeface="Manrope" pitchFamily="34" charset="-122"/>
                <a:cs typeface="Manrope" pitchFamily="34" charset="-120"/>
              </a:rPr>
              <a:t>West</a:t>
            </a:r>
            <a:endParaRPr lang="en-US" sz="1550" dirty="0"/>
          </a:p>
        </p:txBody>
      </p:sp>
      <p:sp>
        <p:nvSpPr>
          <p:cNvPr id="6" name="Shape 3"/>
          <p:cNvSpPr/>
          <p:nvPr/>
        </p:nvSpPr>
        <p:spPr>
          <a:xfrm>
            <a:off x="3303627" y="6512123"/>
            <a:ext cx="198358" cy="198358"/>
          </a:xfrm>
          <a:prstGeom prst="roundRect">
            <a:avLst>
              <a:gd name="adj" fmla="val 9220"/>
            </a:avLst>
          </a:prstGeom>
          <a:solidFill>
            <a:srgbClr val="AB2600"/>
          </a:solidFill>
          <a:ln/>
        </p:spPr>
      </p:sp>
      <p:sp>
        <p:nvSpPr>
          <p:cNvPr id="7" name="Text 4"/>
          <p:cNvSpPr/>
          <p:nvPr/>
        </p:nvSpPr>
        <p:spPr>
          <a:xfrm>
            <a:off x="3562945" y="6512123"/>
            <a:ext cx="406837" cy="198477"/>
          </a:xfrm>
          <a:prstGeom prst="rect">
            <a:avLst/>
          </a:prstGeom>
          <a:noFill/>
          <a:ln/>
        </p:spPr>
        <p:txBody>
          <a:bodyPr wrap="none" lIns="0" tIns="0" rIns="0" bIns="0" rtlCol="0" anchor="t"/>
          <a:lstStyle/>
          <a:p>
            <a:pPr marL="0" indent="0" algn="l">
              <a:lnSpc>
                <a:spcPts val="1550"/>
              </a:lnSpc>
              <a:buNone/>
            </a:pPr>
            <a:r>
              <a:rPr lang="en-US" sz="1550" dirty="0">
                <a:solidFill>
                  <a:srgbClr val="55575A"/>
                </a:solidFill>
                <a:latin typeface="Manrope" pitchFamily="34" charset="0"/>
                <a:ea typeface="Manrope" pitchFamily="34" charset="-122"/>
                <a:cs typeface="Manrope" pitchFamily="34" charset="-120"/>
              </a:rPr>
              <a:t>East</a:t>
            </a:r>
            <a:endParaRPr lang="en-US" sz="1550" dirty="0"/>
          </a:p>
        </p:txBody>
      </p:sp>
      <p:sp>
        <p:nvSpPr>
          <p:cNvPr id="8" name="Shape 5"/>
          <p:cNvSpPr/>
          <p:nvPr/>
        </p:nvSpPr>
        <p:spPr>
          <a:xfrm>
            <a:off x="5114925" y="6512123"/>
            <a:ext cx="198358" cy="198358"/>
          </a:xfrm>
          <a:prstGeom prst="roundRect">
            <a:avLst>
              <a:gd name="adj" fmla="val 9220"/>
            </a:avLst>
          </a:prstGeom>
          <a:solidFill>
            <a:srgbClr val="FF410A"/>
          </a:solidFill>
          <a:ln/>
        </p:spPr>
      </p:sp>
      <p:sp>
        <p:nvSpPr>
          <p:cNvPr id="9" name="Text 6"/>
          <p:cNvSpPr/>
          <p:nvPr/>
        </p:nvSpPr>
        <p:spPr>
          <a:xfrm>
            <a:off x="5374243" y="6512123"/>
            <a:ext cx="676275" cy="198477"/>
          </a:xfrm>
          <a:prstGeom prst="rect">
            <a:avLst/>
          </a:prstGeom>
          <a:noFill/>
          <a:ln/>
        </p:spPr>
        <p:txBody>
          <a:bodyPr wrap="none" lIns="0" tIns="0" rIns="0" bIns="0" rtlCol="0" anchor="t"/>
          <a:lstStyle/>
          <a:p>
            <a:pPr marL="0" indent="0" algn="l">
              <a:lnSpc>
                <a:spcPts val="1550"/>
              </a:lnSpc>
              <a:buNone/>
            </a:pPr>
            <a:r>
              <a:rPr lang="en-US" sz="1550" dirty="0">
                <a:solidFill>
                  <a:srgbClr val="55575A"/>
                </a:solidFill>
                <a:latin typeface="Manrope" pitchFamily="34" charset="0"/>
                <a:ea typeface="Manrope" pitchFamily="34" charset="-122"/>
                <a:cs typeface="Manrope" pitchFamily="34" charset="-120"/>
              </a:rPr>
              <a:t>Central</a:t>
            </a:r>
            <a:endParaRPr lang="en-US" sz="1550" dirty="0"/>
          </a:p>
        </p:txBody>
      </p:sp>
      <p:sp>
        <p:nvSpPr>
          <p:cNvPr id="10" name="Shape 7"/>
          <p:cNvSpPr/>
          <p:nvPr/>
        </p:nvSpPr>
        <p:spPr>
          <a:xfrm>
            <a:off x="6632019" y="6512123"/>
            <a:ext cx="198358" cy="198358"/>
          </a:xfrm>
          <a:prstGeom prst="roundRect">
            <a:avLst>
              <a:gd name="adj" fmla="val 9220"/>
            </a:avLst>
          </a:prstGeom>
          <a:solidFill>
            <a:srgbClr val="FF8A69"/>
          </a:solidFill>
          <a:ln/>
        </p:spPr>
      </p:sp>
      <p:sp>
        <p:nvSpPr>
          <p:cNvPr id="11" name="Text 8"/>
          <p:cNvSpPr/>
          <p:nvPr/>
        </p:nvSpPr>
        <p:spPr>
          <a:xfrm>
            <a:off x="6891338" y="6512123"/>
            <a:ext cx="554712" cy="198477"/>
          </a:xfrm>
          <a:prstGeom prst="rect">
            <a:avLst/>
          </a:prstGeom>
          <a:noFill/>
          <a:ln/>
        </p:spPr>
        <p:txBody>
          <a:bodyPr wrap="none" lIns="0" tIns="0" rIns="0" bIns="0" rtlCol="0" anchor="t"/>
          <a:lstStyle/>
          <a:p>
            <a:pPr marL="0" indent="0" algn="l">
              <a:lnSpc>
                <a:spcPts val="1550"/>
              </a:lnSpc>
              <a:buNone/>
            </a:pPr>
            <a:r>
              <a:rPr lang="en-US" sz="1550" dirty="0">
                <a:solidFill>
                  <a:srgbClr val="55575A"/>
                </a:solidFill>
                <a:latin typeface="Manrope" pitchFamily="34" charset="0"/>
                <a:ea typeface="Manrope" pitchFamily="34" charset="-122"/>
                <a:cs typeface="Manrope" pitchFamily="34" charset="-120"/>
              </a:rPr>
              <a:t>South</a:t>
            </a:r>
            <a:endParaRPr lang="en-US" sz="1550" dirty="0"/>
          </a:p>
        </p:txBody>
      </p:sp>
      <p:sp>
        <p:nvSpPr>
          <p:cNvPr id="12" name="Shape 9"/>
          <p:cNvSpPr/>
          <p:nvPr/>
        </p:nvSpPr>
        <p:spPr>
          <a:xfrm>
            <a:off x="8774668" y="2213491"/>
            <a:ext cx="5212318" cy="4720352"/>
          </a:xfrm>
          <a:prstGeom prst="roundRect">
            <a:avLst>
              <a:gd name="adj" fmla="val 6055"/>
            </a:avLst>
          </a:prstGeom>
          <a:solidFill>
            <a:srgbClr val="FF7047"/>
          </a:solidFill>
          <a:ln/>
        </p:spPr>
      </p:sp>
      <p:sp>
        <p:nvSpPr>
          <p:cNvPr id="13" name="Text 10"/>
          <p:cNvSpPr/>
          <p:nvPr/>
        </p:nvSpPr>
        <p:spPr>
          <a:xfrm>
            <a:off x="8973026" y="241184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C0D0F"/>
                </a:solidFill>
                <a:latin typeface="Inter" pitchFamily="34" charset="0"/>
                <a:ea typeface="Inter" pitchFamily="34" charset="-122"/>
                <a:cs typeface="Inter" pitchFamily="34" charset="-120"/>
              </a:rPr>
              <a:t>Regional Insights</a:t>
            </a:r>
            <a:endParaRPr lang="en-US" sz="1950" dirty="0"/>
          </a:p>
        </p:txBody>
      </p:sp>
      <p:sp>
        <p:nvSpPr>
          <p:cNvPr id="14" name="Text 11"/>
          <p:cNvSpPr/>
          <p:nvPr/>
        </p:nvSpPr>
        <p:spPr>
          <a:xfrm>
            <a:off x="8973026" y="2920365"/>
            <a:ext cx="4815602" cy="1905238"/>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Manrope" pitchFamily="34" charset="0"/>
                <a:ea typeface="Manrope" pitchFamily="34" charset="-122"/>
                <a:cs typeface="Manrope" pitchFamily="34" charset="-120"/>
              </a:rPr>
              <a:t>West region leads</a:t>
            </a:r>
            <a:r>
              <a:rPr lang="en-US" sz="1550" dirty="0">
                <a:solidFill>
                  <a:srgbClr val="000000"/>
                </a:solidFill>
                <a:latin typeface="Manrope" pitchFamily="34" charset="0"/>
                <a:ea typeface="Manrope" pitchFamily="34" charset="-122"/>
                <a:cs typeface="Manrope" pitchFamily="34" charset="-120"/>
              </a:rPr>
              <a:t> as the top-performing region with 33.37% contribution. East and Central regions show moderate performance at 28.75% and 21.78% respectively. South region has the lowest contribution at 16.10%, presenting a growth opportunity.</a:t>
            </a:r>
            <a:endParaRPr lang="en-US" sz="1550" dirty="0"/>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BFDDF32B-4CE8-3DA1-ACC1-510090457E33}"/>
                  </a:ext>
                </a:extLst>
              </p14:cNvPr>
              <p14:cNvContentPartPr/>
              <p14:nvPr/>
            </p14:nvContentPartPr>
            <p14:xfrm>
              <a:off x="12909758" y="7794123"/>
              <a:ext cx="1555920" cy="280080"/>
            </p14:xfrm>
          </p:contentPart>
        </mc:Choice>
        <mc:Fallback>
          <p:pic>
            <p:nvPicPr>
              <p:cNvPr id="15" name="Ink 14">
                <a:extLst>
                  <a:ext uri="{FF2B5EF4-FFF2-40B4-BE49-F238E27FC236}">
                    <a16:creationId xmlns:a16="http://schemas.microsoft.com/office/drawing/2014/main" id="{BFDDF32B-4CE8-3DA1-ACC1-510090457E33}"/>
                  </a:ext>
                </a:extLst>
              </p:cNvPr>
              <p:cNvPicPr/>
              <p:nvPr/>
            </p:nvPicPr>
            <p:blipFill>
              <a:blip r:embed="rId5"/>
              <a:stretch>
                <a:fillRect/>
              </a:stretch>
            </p:blipFill>
            <p:spPr>
              <a:xfrm>
                <a:off x="12846758" y="7731483"/>
                <a:ext cx="1681560" cy="4057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62514"/>
            <a:ext cx="7447121" cy="620078"/>
          </a:xfrm>
          <a:prstGeom prst="rect">
            <a:avLst/>
          </a:prstGeom>
          <a:noFill/>
          <a:ln/>
        </p:spPr>
        <p:txBody>
          <a:bodyPr wrap="none" lIns="0" tIns="0" rIns="0" bIns="0" rtlCol="0" anchor="t"/>
          <a:lstStyle/>
          <a:p>
            <a:pPr marL="0" indent="0" algn="l">
              <a:lnSpc>
                <a:spcPts val="4850"/>
              </a:lnSpc>
              <a:buNone/>
            </a:pPr>
            <a:r>
              <a:rPr lang="en-US" sz="3900" dirty="0">
                <a:solidFill>
                  <a:srgbClr val="0C0D0F"/>
                </a:solidFill>
                <a:latin typeface="Inter" pitchFamily="34" charset="0"/>
                <a:ea typeface="Inter" pitchFamily="34" charset="-122"/>
                <a:cs typeface="Inter" pitchFamily="34" charset="-120"/>
              </a:rPr>
              <a:t>Customer Payment Preferences</a:t>
            </a:r>
            <a:endParaRPr lang="en-US" sz="3900" dirty="0"/>
          </a:p>
        </p:txBody>
      </p:sp>
      <p:sp>
        <p:nvSpPr>
          <p:cNvPr id="3" name="Text 1"/>
          <p:cNvSpPr/>
          <p:nvPr/>
        </p:nvSpPr>
        <p:spPr>
          <a:xfrm>
            <a:off x="1664256" y="3369350"/>
            <a:ext cx="2441138" cy="496133"/>
          </a:xfrm>
          <a:prstGeom prst="rect">
            <a:avLst/>
          </a:prstGeom>
          <a:noFill/>
          <a:ln/>
        </p:spPr>
        <p:txBody>
          <a:bodyPr wrap="none" lIns="0" tIns="0" rIns="0" bIns="0" rtlCol="0" anchor="t"/>
          <a:lstStyle/>
          <a:p>
            <a:pPr marL="0" indent="0" algn="ctr">
              <a:lnSpc>
                <a:spcPts val="3900"/>
              </a:lnSpc>
              <a:buNone/>
            </a:pPr>
            <a:r>
              <a:rPr lang="en-US" sz="3900" dirty="0">
                <a:solidFill>
                  <a:srgbClr val="55575A"/>
                </a:solidFill>
                <a:latin typeface="Inter" pitchFamily="34" charset="0"/>
                <a:ea typeface="Inter" pitchFamily="34" charset="-122"/>
                <a:cs typeface="Inter" pitchFamily="34" charset="-120"/>
              </a:rPr>
              <a:t>42.62%</a:t>
            </a:r>
            <a:endParaRPr lang="en-US" sz="3900" dirty="0"/>
          </a:p>
        </p:txBody>
      </p:sp>
      <p:pic>
        <p:nvPicPr>
          <p:cNvPr id="4" name="Image 0" descr="preencoded.png"/>
          <p:cNvPicPr>
            <a:picLocks noChangeAspect="1"/>
          </p:cNvPicPr>
          <p:nvPr/>
        </p:nvPicPr>
        <p:blipFill>
          <a:blip r:embed="rId3"/>
          <a:stretch>
            <a:fillRect/>
          </a:stretch>
        </p:blipFill>
        <p:spPr>
          <a:xfrm>
            <a:off x="1396365" y="2128957"/>
            <a:ext cx="2977039" cy="2977039"/>
          </a:xfrm>
          <a:prstGeom prst="rect">
            <a:avLst/>
          </a:prstGeom>
        </p:spPr>
      </p:pic>
      <p:sp>
        <p:nvSpPr>
          <p:cNvPr id="5" name="Text 2"/>
          <p:cNvSpPr/>
          <p:nvPr/>
        </p:nvSpPr>
        <p:spPr>
          <a:xfrm>
            <a:off x="1644372" y="5353883"/>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55575A"/>
                </a:solidFill>
                <a:latin typeface="Inter" pitchFamily="34" charset="0"/>
                <a:ea typeface="Inter" pitchFamily="34" charset="-122"/>
                <a:cs typeface="Inter" pitchFamily="34" charset="-120"/>
              </a:rPr>
              <a:t>Cash on Delivery</a:t>
            </a:r>
            <a:endParaRPr lang="en-US" sz="1950" dirty="0"/>
          </a:p>
        </p:txBody>
      </p:sp>
      <p:sp>
        <p:nvSpPr>
          <p:cNvPr id="6" name="Text 3"/>
          <p:cNvSpPr/>
          <p:nvPr/>
        </p:nvSpPr>
        <p:spPr>
          <a:xfrm>
            <a:off x="793790" y="5783104"/>
            <a:ext cx="4182189" cy="317540"/>
          </a:xfrm>
          <a:prstGeom prst="rect">
            <a:avLst/>
          </a:prstGeom>
          <a:noFill/>
          <a:ln/>
        </p:spPr>
        <p:txBody>
          <a:bodyPr wrap="none" lIns="0" tIns="0" rIns="0" bIns="0" rtlCol="0" anchor="t"/>
          <a:lstStyle/>
          <a:p>
            <a:pPr marL="0" indent="0" algn="ctr">
              <a:lnSpc>
                <a:spcPts val="2500"/>
              </a:lnSpc>
              <a:buNone/>
            </a:pPr>
            <a:r>
              <a:rPr lang="en-US" sz="1550" dirty="0">
                <a:solidFill>
                  <a:srgbClr val="55575A"/>
                </a:solidFill>
                <a:latin typeface="Manrope" pitchFamily="34" charset="0"/>
                <a:ea typeface="Manrope" pitchFamily="34" charset="-122"/>
                <a:cs typeface="Manrope" pitchFamily="34" charset="-120"/>
              </a:rPr>
              <a:t>Most preferred payment method</a:t>
            </a:r>
            <a:endParaRPr lang="en-US" sz="1550" dirty="0"/>
          </a:p>
        </p:txBody>
      </p:sp>
      <p:sp>
        <p:nvSpPr>
          <p:cNvPr id="7" name="Text 4"/>
          <p:cNvSpPr/>
          <p:nvPr/>
        </p:nvSpPr>
        <p:spPr>
          <a:xfrm>
            <a:off x="6094452" y="3369350"/>
            <a:ext cx="2441138" cy="496133"/>
          </a:xfrm>
          <a:prstGeom prst="rect">
            <a:avLst/>
          </a:prstGeom>
          <a:noFill/>
          <a:ln/>
        </p:spPr>
        <p:txBody>
          <a:bodyPr wrap="none" lIns="0" tIns="0" rIns="0" bIns="0" rtlCol="0" anchor="t"/>
          <a:lstStyle/>
          <a:p>
            <a:pPr marL="0" indent="0" algn="ctr">
              <a:lnSpc>
                <a:spcPts val="3900"/>
              </a:lnSpc>
              <a:buNone/>
            </a:pPr>
            <a:r>
              <a:rPr lang="en-US" sz="3900" dirty="0">
                <a:solidFill>
                  <a:srgbClr val="55575A"/>
                </a:solidFill>
                <a:latin typeface="Inter" pitchFamily="34" charset="0"/>
                <a:ea typeface="Inter" pitchFamily="34" charset="-122"/>
                <a:cs typeface="Inter" pitchFamily="34" charset="-120"/>
              </a:rPr>
              <a:t>35.38%</a:t>
            </a:r>
            <a:endParaRPr lang="en-US" sz="3900" dirty="0"/>
          </a:p>
        </p:txBody>
      </p:sp>
      <p:pic>
        <p:nvPicPr>
          <p:cNvPr id="8" name="Image 1" descr="preencoded.png"/>
          <p:cNvPicPr>
            <a:picLocks noChangeAspect="1"/>
          </p:cNvPicPr>
          <p:nvPr/>
        </p:nvPicPr>
        <p:blipFill>
          <a:blip r:embed="rId4"/>
          <a:stretch>
            <a:fillRect/>
          </a:stretch>
        </p:blipFill>
        <p:spPr>
          <a:xfrm>
            <a:off x="5826562" y="2128957"/>
            <a:ext cx="2977039" cy="2977039"/>
          </a:xfrm>
          <a:prstGeom prst="rect">
            <a:avLst/>
          </a:prstGeom>
        </p:spPr>
      </p:pic>
      <p:sp>
        <p:nvSpPr>
          <p:cNvPr id="9" name="Text 5"/>
          <p:cNvSpPr/>
          <p:nvPr/>
        </p:nvSpPr>
        <p:spPr>
          <a:xfrm>
            <a:off x="6074688" y="5353883"/>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55575A"/>
                </a:solidFill>
                <a:latin typeface="Inter" pitchFamily="34" charset="0"/>
                <a:ea typeface="Inter" pitchFamily="34" charset="-122"/>
                <a:cs typeface="Inter" pitchFamily="34" charset="-120"/>
              </a:rPr>
              <a:t>Online Payments</a:t>
            </a:r>
            <a:endParaRPr lang="en-US" sz="1950" dirty="0"/>
          </a:p>
        </p:txBody>
      </p:sp>
      <p:sp>
        <p:nvSpPr>
          <p:cNvPr id="10" name="Text 6"/>
          <p:cNvSpPr/>
          <p:nvPr/>
        </p:nvSpPr>
        <p:spPr>
          <a:xfrm>
            <a:off x="5223986" y="5783104"/>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55575A"/>
                </a:solidFill>
                <a:latin typeface="Manrope" pitchFamily="34" charset="0"/>
                <a:ea typeface="Manrope" pitchFamily="34" charset="-122"/>
                <a:cs typeface="Manrope" pitchFamily="34" charset="-120"/>
              </a:rPr>
              <a:t>Growing significantly</a:t>
            </a:r>
            <a:endParaRPr lang="en-US" sz="1550" dirty="0"/>
          </a:p>
        </p:txBody>
      </p:sp>
      <p:sp>
        <p:nvSpPr>
          <p:cNvPr id="11" name="Text 7"/>
          <p:cNvSpPr/>
          <p:nvPr/>
        </p:nvSpPr>
        <p:spPr>
          <a:xfrm>
            <a:off x="10524768" y="3369350"/>
            <a:ext cx="2441138" cy="496133"/>
          </a:xfrm>
          <a:prstGeom prst="rect">
            <a:avLst/>
          </a:prstGeom>
          <a:noFill/>
          <a:ln/>
        </p:spPr>
        <p:txBody>
          <a:bodyPr wrap="none" lIns="0" tIns="0" rIns="0" bIns="0" rtlCol="0" anchor="t"/>
          <a:lstStyle/>
          <a:p>
            <a:pPr marL="0" indent="0" algn="ctr">
              <a:lnSpc>
                <a:spcPts val="3900"/>
              </a:lnSpc>
              <a:buNone/>
            </a:pPr>
            <a:r>
              <a:rPr lang="en-US" sz="3900" dirty="0">
                <a:solidFill>
                  <a:srgbClr val="55575A"/>
                </a:solidFill>
                <a:latin typeface="Inter" pitchFamily="34" charset="0"/>
                <a:ea typeface="Inter" pitchFamily="34" charset="-122"/>
                <a:cs typeface="Inter" pitchFamily="34" charset="-120"/>
              </a:rPr>
              <a:t>21.99%</a:t>
            </a:r>
            <a:endParaRPr lang="en-US" sz="3900" dirty="0"/>
          </a:p>
        </p:txBody>
      </p:sp>
      <p:pic>
        <p:nvPicPr>
          <p:cNvPr id="12" name="Image 2" descr="preencoded.png"/>
          <p:cNvPicPr>
            <a:picLocks noChangeAspect="1"/>
          </p:cNvPicPr>
          <p:nvPr/>
        </p:nvPicPr>
        <p:blipFill>
          <a:blip r:embed="rId5"/>
          <a:stretch>
            <a:fillRect/>
          </a:stretch>
        </p:blipFill>
        <p:spPr>
          <a:xfrm>
            <a:off x="10256877" y="2128957"/>
            <a:ext cx="2977039" cy="2977039"/>
          </a:xfrm>
          <a:prstGeom prst="rect">
            <a:avLst/>
          </a:prstGeom>
        </p:spPr>
      </p:pic>
      <p:sp>
        <p:nvSpPr>
          <p:cNvPr id="13" name="Text 8"/>
          <p:cNvSpPr/>
          <p:nvPr/>
        </p:nvSpPr>
        <p:spPr>
          <a:xfrm>
            <a:off x="10505003" y="5353883"/>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55575A"/>
                </a:solidFill>
                <a:latin typeface="Inter" pitchFamily="34" charset="0"/>
                <a:ea typeface="Inter" pitchFamily="34" charset="-122"/>
                <a:cs typeface="Inter" pitchFamily="34" charset="-120"/>
              </a:rPr>
              <a:t>Card Payments</a:t>
            </a:r>
            <a:endParaRPr lang="en-US" sz="1950" dirty="0"/>
          </a:p>
        </p:txBody>
      </p:sp>
      <p:sp>
        <p:nvSpPr>
          <p:cNvPr id="14" name="Text 9"/>
          <p:cNvSpPr/>
          <p:nvPr/>
        </p:nvSpPr>
        <p:spPr>
          <a:xfrm>
            <a:off x="9654302" y="5783104"/>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55575A"/>
                </a:solidFill>
                <a:latin typeface="Manrope" pitchFamily="34" charset="0"/>
                <a:ea typeface="Manrope" pitchFamily="34" charset="-122"/>
                <a:cs typeface="Manrope" pitchFamily="34" charset="-120"/>
              </a:rPr>
              <a:t>Lowest usage currently</a:t>
            </a:r>
            <a:endParaRPr lang="en-US" sz="1550" dirty="0"/>
          </a:p>
        </p:txBody>
      </p:sp>
      <p:sp>
        <p:nvSpPr>
          <p:cNvPr id="15" name="Shape 10"/>
          <p:cNvSpPr/>
          <p:nvPr/>
        </p:nvSpPr>
        <p:spPr>
          <a:xfrm>
            <a:off x="793790" y="6323886"/>
            <a:ext cx="13042821" cy="843201"/>
          </a:xfrm>
          <a:prstGeom prst="roundRect">
            <a:avLst>
              <a:gd name="adj" fmla="val 21184"/>
            </a:avLst>
          </a:prstGeom>
          <a:solidFill>
            <a:srgbClr val="FFC4B3"/>
          </a:solidFill>
          <a:ln/>
        </p:spPr>
      </p:sp>
      <p:pic>
        <p:nvPicPr>
          <p:cNvPr id="16" name="Image 3" descr="preencoded.png"/>
          <p:cNvPicPr>
            <a:picLocks noChangeAspect="1"/>
          </p:cNvPicPr>
          <p:nvPr/>
        </p:nvPicPr>
        <p:blipFill>
          <a:blip r:embed="rId6"/>
          <a:stretch>
            <a:fillRect/>
          </a:stretch>
        </p:blipFill>
        <p:spPr>
          <a:xfrm>
            <a:off x="992148" y="6626781"/>
            <a:ext cx="248007" cy="198358"/>
          </a:xfrm>
          <a:prstGeom prst="rect">
            <a:avLst/>
          </a:prstGeom>
        </p:spPr>
      </p:pic>
      <p:sp>
        <p:nvSpPr>
          <p:cNvPr id="17" name="Text 11"/>
          <p:cNvSpPr/>
          <p:nvPr/>
        </p:nvSpPr>
        <p:spPr>
          <a:xfrm>
            <a:off x="1438513" y="6571774"/>
            <a:ext cx="12199739"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Manrope" pitchFamily="34" charset="0"/>
                <a:ea typeface="Manrope" pitchFamily="34" charset="-122"/>
                <a:cs typeface="Manrope" pitchFamily="34" charset="-120"/>
              </a:rPr>
              <a:t>Recommendation:</a:t>
            </a:r>
            <a:r>
              <a:rPr lang="en-US" sz="1550" dirty="0">
                <a:solidFill>
                  <a:srgbClr val="000000"/>
                </a:solidFill>
                <a:latin typeface="Manrope" pitchFamily="34" charset="0"/>
                <a:ea typeface="Manrope" pitchFamily="34" charset="-122"/>
                <a:cs typeface="Manrope" pitchFamily="34" charset="-120"/>
              </a:rPr>
              <a:t> Encourage online payments through incentives to reduce cash handling risk and improve operational efficiency.</a:t>
            </a:r>
            <a:endParaRPr lang="en-US" sz="1550" dirty="0"/>
          </a:p>
        </p:txBody>
      </p:sp>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44F922BB-9BD1-B8AC-AF55-A033F2439DCB}"/>
                  </a:ext>
                </a:extLst>
              </p14:cNvPr>
              <p14:cNvContentPartPr/>
              <p14:nvPr/>
            </p14:nvContentPartPr>
            <p14:xfrm>
              <a:off x="12919118" y="7782243"/>
              <a:ext cx="1648440" cy="369720"/>
            </p14:xfrm>
          </p:contentPart>
        </mc:Choice>
        <mc:Fallback>
          <p:pic>
            <p:nvPicPr>
              <p:cNvPr id="18" name="Ink 17">
                <a:extLst>
                  <a:ext uri="{FF2B5EF4-FFF2-40B4-BE49-F238E27FC236}">
                    <a16:creationId xmlns:a16="http://schemas.microsoft.com/office/drawing/2014/main" id="{44F922BB-9BD1-B8AC-AF55-A033F2439DCB}"/>
                  </a:ext>
                </a:extLst>
              </p:cNvPr>
              <p:cNvPicPr/>
              <p:nvPr/>
            </p:nvPicPr>
            <p:blipFill>
              <a:blip r:embed="rId8"/>
              <a:stretch>
                <a:fillRect/>
              </a:stretch>
            </p:blipFill>
            <p:spPr>
              <a:xfrm>
                <a:off x="12856118" y="7719603"/>
                <a:ext cx="1774080" cy="49536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847969" y="414933"/>
            <a:ext cx="4634508" cy="433388"/>
          </a:xfrm>
          <a:prstGeom prst="rect">
            <a:avLst/>
          </a:prstGeom>
          <a:noFill/>
          <a:ln/>
        </p:spPr>
        <p:txBody>
          <a:bodyPr wrap="none" lIns="0" tIns="0" rIns="0" bIns="0" rtlCol="0" anchor="t"/>
          <a:lstStyle/>
          <a:p>
            <a:pPr marL="0" indent="0" algn="l">
              <a:lnSpc>
                <a:spcPts val="3400"/>
              </a:lnSpc>
              <a:buNone/>
            </a:pPr>
            <a:r>
              <a:rPr lang="en-US" sz="2700" dirty="0">
                <a:solidFill>
                  <a:srgbClr val="0C0D0F"/>
                </a:solidFill>
                <a:latin typeface="Inter" pitchFamily="34" charset="0"/>
                <a:ea typeface="Inter" pitchFamily="34" charset="-122"/>
                <a:cs typeface="Inter" pitchFamily="34" charset="-120"/>
              </a:rPr>
              <a:t>Sales by Customer Segment</a:t>
            </a:r>
            <a:endParaRPr lang="en-US" sz="2700" dirty="0"/>
          </a:p>
        </p:txBody>
      </p:sp>
      <p:sp>
        <p:nvSpPr>
          <p:cNvPr id="3" name="Shape 1"/>
          <p:cNvSpPr/>
          <p:nvPr/>
        </p:nvSpPr>
        <p:spPr>
          <a:xfrm>
            <a:off x="1847969" y="1102519"/>
            <a:ext cx="2600563" cy="1258491"/>
          </a:xfrm>
          <a:prstGeom prst="roundRect">
            <a:avLst>
              <a:gd name="adj" fmla="val 9916"/>
            </a:avLst>
          </a:prstGeom>
          <a:solidFill>
            <a:srgbClr val="FFFFFF"/>
          </a:solidFill>
          <a:ln w="7620">
            <a:solidFill>
              <a:srgbClr val="FF7047"/>
            </a:solidFill>
            <a:prstDash val="solid"/>
          </a:ln>
        </p:spPr>
      </p:sp>
      <p:sp>
        <p:nvSpPr>
          <p:cNvPr id="4" name="Text 2"/>
          <p:cNvSpPr/>
          <p:nvPr/>
        </p:nvSpPr>
        <p:spPr>
          <a:xfrm>
            <a:off x="1994178" y="1248728"/>
            <a:ext cx="1733193" cy="216694"/>
          </a:xfrm>
          <a:prstGeom prst="rect">
            <a:avLst/>
          </a:prstGeom>
          <a:noFill/>
          <a:ln/>
        </p:spPr>
        <p:txBody>
          <a:bodyPr wrap="none" lIns="0" tIns="0" rIns="0" bIns="0" rtlCol="0" anchor="t"/>
          <a:lstStyle/>
          <a:p>
            <a:pPr marL="0" indent="0" algn="l">
              <a:lnSpc>
                <a:spcPts val="1700"/>
              </a:lnSpc>
              <a:buNone/>
            </a:pPr>
            <a:r>
              <a:rPr lang="en-US" sz="1350" dirty="0">
                <a:solidFill>
                  <a:srgbClr val="55575A"/>
                </a:solidFill>
                <a:latin typeface="Inter" pitchFamily="34" charset="0"/>
                <a:ea typeface="Inter" pitchFamily="34" charset="-122"/>
                <a:cs typeface="Inter" pitchFamily="34" charset="-120"/>
              </a:rPr>
              <a:t>Consumer</a:t>
            </a:r>
            <a:endParaRPr lang="en-US" sz="1350" dirty="0"/>
          </a:p>
        </p:txBody>
      </p:sp>
      <p:sp>
        <p:nvSpPr>
          <p:cNvPr id="5" name="Text 3"/>
          <p:cNvSpPr/>
          <p:nvPr/>
        </p:nvSpPr>
        <p:spPr>
          <a:xfrm>
            <a:off x="1994178" y="1562219"/>
            <a:ext cx="2308146" cy="188476"/>
          </a:xfrm>
          <a:prstGeom prst="rect">
            <a:avLst/>
          </a:prstGeom>
          <a:noFill/>
          <a:ln/>
        </p:spPr>
        <p:txBody>
          <a:bodyPr wrap="none" lIns="0" tIns="0" rIns="0" bIns="0" rtlCol="0" anchor="t"/>
          <a:lstStyle/>
          <a:p>
            <a:pPr marL="0" indent="0" algn="l">
              <a:lnSpc>
                <a:spcPts val="1450"/>
              </a:lnSpc>
              <a:buNone/>
            </a:pPr>
            <a:r>
              <a:rPr lang="en-US" sz="1050" b="1" dirty="0">
                <a:solidFill>
                  <a:srgbClr val="55575A"/>
                </a:solidFill>
                <a:latin typeface="Manrope" pitchFamily="34" charset="0"/>
                <a:ea typeface="Manrope" pitchFamily="34" charset="-122"/>
                <a:cs typeface="Manrope" pitchFamily="34" charset="-120"/>
              </a:rPr>
              <a:t>48.09%</a:t>
            </a:r>
            <a:r>
              <a:rPr lang="en-US" sz="1050" dirty="0">
                <a:solidFill>
                  <a:srgbClr val="55575A"/>
                </a:solidFill>
                <a:latin typeface="Manrope" pitchFamily="34" charset="0"/>
                <a:ea typeface="Manrope" pitchFamily="34" charset="-122"/>
                <a:cs typeface="Manrope" pitchFamily="34" charset="-120"/>
              </a:rPr>
              <a:t> contribution</a:t>
            </a:r>
            <a:endParaRPr lang="en-US" sz="1050" dirty="0"/>
          </a:p>
        </p:txBody>
      </p:sp>
      <p:sp>
        <p:nvSpPr>
          <p:cNvPr id="6" name="Text 4"/>
          <p:cNvSpPr/>
          <p:nvPr/>
        </p:nvSpPr>
        <p:spPr>
          <a:xfrm>
            <a:off x="1994178" y="1837849"/>
            <a:ext cx="2308146" cy="376952"/>
          </a:xfrm>
          <a:prstGeom prst="rect">
            <a:avLst/>
          </a:prstGeom>
          <a:noFill/>
          <a:ln/>
        </p:spPr>
        <p:txBody>
          <a:bodyPr wrap="square" lIns="0" tIns="0" rIns="0" bIns="0" rtlCol="0" anchor="t"/>
          <a:lstStyle/>
          <a:p>
            <a:pPr marL="0" indent="0" algn="l">
              <a:lnSpc>
                <a:spcPts val="1450"/>
              </a:lnSpc>
              <a:buNone/>
            </a:pPr>
            <a:r>
              <a:rPr lang="en-US" sz="1050" dirty="0">
                <a:solidFill>
                  <a:srgbClr val="55575A"/>
                </a:solidFill>
                <a:latin typeface="Manrope" pitchFamily="34" charset="0"/>
                <a:ea typeface="Manrope" pitchFamily="34" charset="-122"/>
                <a:cs typeface="Manrope" pitchFamily="34" charset="-120"/>
              </a:rPr>
              <a:t>Largest customer base driving revenue</a:t>
            </a:r>
            <a:endParaRPr lang="en-US" sz="1050" dirty="0"/>
          </a:p>
        </p:txBody>
      </p:sp>
      <p:sp>
        <p:nvSpPr>
          <p:cNvPr id="7" name="Shape 5"/>
          <p:cNvSpPr/>
          <p:nvPr/>
        </p:nvSpPr>
        <p:spPr>
          <a:xfrm>
            <a:off x="4545330" y="1102519"/>
            <a:ext cx="2600682" cy="1258491"/>
          </a:xfrm>
          <a:prstGeom prst="roundRect">
            <a:avLst>
              <a:gd name="adj" fmla="val 9916"/>
            </a:avLst>
          </a:prstGeom>
          <a:solidFill>
            <a:srgbClr val="FFFFFF"/>
          </a:solidFill>
          <a:ln w="7620">
            <a:solidFill>
              <a:srgbClr val="FF7047"/>
            </a:solidFill>
            <a:prstDash val="solid"/>
          </a:ln>
        </p:spPr>
      </p:sp>
      <p:sp>
        <p:nvSpPr>
          <p:cNvPr id="8" name="Text 6"/>
          <p:cNvSpPr/>
          <p:nvPr/>
        </p:nvSpPr>
        <p:spPr>
          <a:xfrm>
            <a:off x="4691539" y="1248728"/>
            <a:ext cx="1733193" cy="216694"/>
          </a:xfrm>
          <a:prstGeom prst="rect">
            <a:avLst/>
          </a:prstGeom>
          <a:noFill/>
          <a:ln/>
        </p:spPr>
        <p:txBody>
          <a:bodyPr wrap="none" lIns="0" tIns="0" rIns="0" bIns="0" rtlCol="0" anchor="t"/>
          <a:lstStyle/>
          <a:p>
            <a:pPr marL="0" indent="0" algn="l">
              <a:lnSpc>
                <a:spcPts val="1700"/>
              </a:lnSpc>
              <a:buNone/>
            </a:pPr>
            <a:r>
              <a:rPr lang="en-US" sz="1350" dirty="0">
                <a:solidFill>
                  <a:srgbClr val="55575A"/>
                </a:solidFill>
                <a:latin typeface="Inter" pitchFamily="34" charset="0"/>
                <a:ea typeface="Inter" pitchFamily="34" charset="-122"/>
                <a:cs typeface="Inter" pitchFamily="34" charset="-120"/>
              </a:rPr>
              <a:t>Corporate</a:t>
            </a:r>
            <a:endParaRPr lang="en-US" sz="1350" dirty="0"/>
          </a:p>
        </p:txBody>
      </p:sp>
      <p:sp>
        <p:nvSpPr>
          <p:cNvPr id="9" name="Text 7"/>
          <p:cNvSpPr/>
          <p:nvPr/>
        </p:nvSpPr>
        <p:spPr>
          <a:xfrm>
            <a:off x="4691539" y="1562219"/>
            <a:ext cx="2308265" cy="188476"/>
          </a:xfrm>
          <a:prstGeom prst="rect">
            <a:avLst/>
          </a:prstGeom>
          <a:noFill/>
          <a:ln/>
        </p:spPr>
        <p:txBody>
          <a:bodyPr wrap="none" lIns="0" tIns="0" rIns="0" bIns="0" rtlCol="0" anchor="t"/>
          <a:lstStyle/>
          <a:p>
            <a:pPr marL="0" indent="0" algn="l">
              <a:lnSpc>
                <a:spcPts val="1450"/>
              </a:lnSpc>
              <a:buNone/>
            </a:pPr>
            <a:r>
              <a:rPr lang="en-US" sz="1050" b="1" dirty="0">
                <a:solidFill>
                  <a:srgbClr val="55575A"/>
                </a:solidFill>
                <a:latin typeface="Manrope" pitchFamily="34" charset="0"/>
                <a:ea typeface="Manrope" pitchFamily="34" charset="-122"/>
                <a:cs typeface="Manrope" pitchFamily="34" charset="-120"/>
              </a:rPr>
              <a:t>32.55%</a:t>
            </a:r>
            <a:r>
              <a:rPr lang="en-US" sz="1050" dirty="0">
                <a:solidFill>
                  <a:srgbClr val="55575A"/>
                </a:solidFill>
                <a:latin typeface="Manrope" pitchFamily="34" charset="0"/>
                <a:ea typeface="Manrope" pitchFamily="34" charset="-122"/>
                <a:cs typeface="Manrope" pitchFamily="34" charset="-120"/>
              </a:rPr>
              <a:t> contribution</a:t>
            </a:r>
            <a:endParaRPr lang="en-US" sz="1050" dirty="0"/>
          </a:p>
        </p:txBody>
      </p:sp>
      <p:sp>
        <p:nvSpPr>
          <p:cNvPr id="10" name="Text 8"/>
          <p:cNvSpPr/>
          <p:nvPr/>
        </p:nvSpPr>
        <p:spPr>
          <a:xfrm>
            <a:off x="4691539" y="1837849"/>
            <a:ext cx="2308265" cy="188476"/>
          </a:xfrm>
          <a:prstGeom prst="rect">
            <a:avLst/>
          </a:prstGeom>
          <a:noFill/>
          <a:ln/>
        </p:spPr>
        <p:txBody>
          <a:bodyPr wrap="none" lIns="0" tIns="0" rIns="0" bIns="0" rtlCol="0" anchor="t"/>
          <a:lstStyle/>
          <a:p>
            <a:pPr marL="0" indent="0" algn="l">
              <a:lnSpc>
                <a:spcPts val="1450"/>
              </a:lnSpc>
              <a:buNone/>
            </a:pPr>
            <a:r>
              <a:rPr lang="en-US" sz="1050" dirty="0">
                <a:solidFill>
                  <a:srgbClr val="55575A"/>
                </a:solidFill>
                <a:latin typeface="Manrope" pitchFamily="34" charset="0"/>
                <a:ea typeface="Manrope" pitchFamily="34" charset="-122"/>
                <a:cs typeface="Manrope" pitchFamily="34" charset="-120"/>
              </a:rPr>
              <a:t>Significant business segment</a:t>
            </a:r>
            <a:endParaRPr lang="en-US" sz="1050" dirty="0"/>
          </a:p>
        </p:txBody>
      </p:sp>
      <p:sp>
        <p:nvSpPr>
          <p:cNvPr id="11" name="Shape 9"/>
          <p:cNvSpPr/>
          <p:nvPr/>
        </p:nvSpPr>
        <p:spPr>
          <a:xfrm>
            <a:off x="1847969" y="2457807"/>
            <a:ext cx="5298043" cy="1070015"/>
          </a:xfrm>
          <a:prstGeom prst="roundRect">
            <a:avLst>
              <a:gd name="adj" fmla="val 11663"/>
            </a:avLst>
          </a:prstGeom>
          <a:solidFill>
            <a:srgbClr val="FFFFFF"/>
          </a:solidFill>
          <a:ln w="7620">
            <a:solidFill>
              <a:srgbClr val="FF7047"/>
            </a:solidFill>
            <a:prstDash val="solid"/>
          </a:ln>
        </p:spPr>
      </p:sp>
      <p:sp>
        <p:nvSpPr>
          <p:cNvPr id="12" name="Text 10"/>
          <p:cNvSpPr/>
          <p:nvPr/>
        </p:nvSpPr>
        <p:spPr>
          <a:xfrm>
            <a:off x="1994178" y="2604016"/>
            <a:ext cx="1733193" cy="216694"/>
          </a:xfrm>
          <a:prstGeom prst="rect">
            <a:avLst/>
          </a:prstGeom>
          <a:noFill/>
          <a:ln/>
        </p:spPr>
        <p:txBody>
          <a:bodyPr wrap="none" lIns="0" tIns="0" rIns="0" bIns="0" rtlCol="0" anchor="t"/>
          <a:lstStyle/>
          <a:p>
            <a:pPr marL="0" indent="0" algn="l">
              <a:lnSpc>
                <a:spcPts val="1700"/>
              </a:lnSpc>
              <a:buNone/>
            </a:pPr>
            <a:r>
              <a:rPr lang="en-US" sz="1350" dirty="0">
                <a:solidFill>
                  <a:srgbClr val="55575A"/>
                </a:solidFill>
                <a:latin typeface="Inter" pitchFamily="34" charset="0"/>
                <a:ea typeface="Inter" pitchFamily="34" charset="-122"/>
                <a:cs typeface="Inter" pitchFamily="34" charset="-120"/>
              </a:rPr>
              <a:t>Home Office</a:t>
            </a:r>
            <a:endParaRPr lang="en-US" sz="1350" dirty="0"/>
          </a:p>
        </p:txBody>
      </p:sp>
      <p:sp>
        <p:nvSpPr>
          <p:cNvPr id="13" name="Text 11"/>
          <p:cNvSpPr/>
          <p:nvPr/>
        </p:nvSpPr>
        <p:spPr>
          <a:xfrm>
            <a:off x="1994178" y="2917507"/>
            <a:ext cx="5005626" cy="188476"/>
          </a:xfrm>
          <a:prstGeom prst="rect">
            <a:avLst/>
          </a:prstGeom>
          <a:noFill/>
          <a:ln/>
        </p:spPr>
        <p:txBody>
          <a:bodyPr wrap="none" lIns="0" tIns="0" rIns="0" bIns="0" rtlCol="0" anchor="t"/>
          <a:lstStyle/>
          <a:p>
            <a:pPr marL="0" indent="0" algn="l">
              <a:lnSpc>
                <a:spcPts val="1450"/>
              </a:lnSpc>
              <a:buNone/>
            </a:pPr>
            <a:r>
              <a:rPr lang="en-US" sz="1050" b="1" dirty="0">
                <a:solidFill>
                  <a:srgbClr val="55575A"/>
                </a:solidFill>
                <a:latin typeface="Manrope" pitchFamily="34" charset="0"/>
                <a:ea typeface="Manrope" pitchFamily="34" charset="-122"/>
                <a:cs typeface="Manrope" pitchFamily="34" charset="-120"/>
              </a:rPr>
              <a:t>19.35%</a:t>
            </a:r>
            <a:r>
              <a:rPr lang="en-US" sz="1050" dirty="0">
                <a:solidFill>
                  <a:srgbClr val="55575A"/>
                </a:solidFill>
                <a:latin typeface="Manrope" pitchFamily="34" charset="0"/>
                <a:ea typeface="Manrope" pitchFamily="34" charset="-122"/>
                <a:cs typeface="Manrope" pitchFamily="34" charset="-120"/>
              </a:rPr>
              <a:t> contribution</a:t>
            </a:r>
            <a:endParaRPr lang="en-US" sz="1050" dirty="0"/>
          </a:p>
        </p:txBody>
      </p:sp>
      <p:sp>
        <p:nvSpPr>
          <p:cNvPr id="14" name="Text 12"/>
          <p:cNvSpPr/>
          <p:nvPr/>
        </p:nvSpPr>
        <p:spPr>
          <a:xfrm>
            <a:off x="1994178" y="3193137"/>
            <a:ext cx="5005626" cy="188476"/>
          </a:xfrm>
          <a:prstGeom prst="rect">
            <a:avLst/>
          </a:prstGeom>
          <a:noFill/>
          <a:ln/>
        </p:spPr>
        <p:txBody>
          <a:bodyPr wrap="none" lIns="0" tIns="0" rIns="0" bIns="0" rtlCol="0" anchor="t"/>
          <a:lstStyle/>
          <a:p>
            <a:pPr marL="0" indent="0" algn="l">
              <a:lnSpc>
                <a:spcPts val="1450"/>
              </a:lnSpc>
              <a:buNone/>
            </a:pPr>
            <a:r>
              <a:rPr lang="en-US" sz="1050" dirty="0">
                <a:solidFill>
                  <a:srgbClr val="55575A"/>
                </a:solidFill>
                <a:latin typeface="Manrope" pitchFamily="34" charset="0"/>
                <a:ea typeface="Manrope" pitchFamily="34" charset="-122"/>
                <a:cs typeface="Manrope" pitchFamily="34" charset="-120"/>
              </a:rPr>
              <a:t>Growth potential segment</a:t>
            </a:r>
            <a:endParaRPr lang="en-US" sz="1050" dirty="0"/>
          </a:p>
        </p:txBody>
      </p:sp>
      <p:pic>
        <p:nvPicPr>
          <p:cNvPr id="15" name="Image 0" descr="preencoded.png"/>
          <p:cNvPicPr>
            <a:picLocks noChangeAspect="1"/>
          </p:cNvPicPr>
          <p:nvPr/>
        </p:nvPicPr>
        <p:blipFill>
          <a:blip r:embed="rId3"/>
          <a:stretch>
            <a:fillRect/>
          </a:stretch>
        </p:blipFill>
        <p:spPr>
          <a:xfrm>
            <a:off x="7491770" y="1102519"/>
            <a:ext cx="5298043" cy="5298043"/>
          </a:xfrm>
          <a:prstGeom prst="rect">
            <a:avLst/>
          </a:prstGeom>
        </p:spPr>
      </p:pic>
      <p:sp>
        <p:nvSpPr>
          <p:cNvPr id="16" name="Text 13"/>
          <p:cNvSpPr/>
          <p:nvPr/>
        </p:nvSpPr>
        <p:spPr>
          <a:xfrm>
            <a:off x="7491770" y="6509504"/>
            <a:ext cx="5298043" cy="565428"/>
          </a:xfrm>
          <a:prstGeom prst="rect">
            <a:avLst/>
          </a:prstGeom>
          <a:noFill/>
          <a:ln/>
        </p:spPr>
        <p:txBody>
          <a:bodyPr wrap="square" lIns="0" tIns="0" rIns="0" bIns="0" rtlCol="0" anchor="t"/>
          <a:lstStyle/>
          <a:p>
            <a:pPr marL="0" indent="0" algn="l">
              <a:lnSpc>
                <a:spcPts val="1450"/>
              </a:lnSpc>
              <a:buNone/>
            </a:pPr>
            <a:r>
              <a:rPr lang="en-US" sz="1050" dirty="0">
                <a:solidFill>
                  <a:srgbClr val="55575A"/>
                </a:solidFill>
                <a:latin typeface="Manrope" pitchFamily="34" charset="0"/>
                <a:ea typeface="Manrope" pitchFamily="34" charset="-122"/>
                <a:cs typeface="Manrope" pitchFamily="34" charset="-120"/>
              </a:rPr>
              <a:t>The Consumer segment represents the largest customer base at 48.09%, followed by Corporate at 32.55%. The Home Office segment, while smaller at 19.35%, presents untapped growth potential.</a:t>
            </a:r>
            <a:endParaRPr lang="en-US" sz="1050" dirty="0"/>
          </a:p>
        </p:txBody>
      </p:sp>
      <p:sp>
        <p:nvSpPr>
          <p:cNvPr id="17" name="Text 14"/>
          <p:cNvSpPr/>
          <p:nvPr/>
        </p:nvSpPr>
        <p:spPr>
          <a:xfrm>
            <a:off x="7491770" y="7162086"/>
            <a:ext cx="5298043" cy="565428"/>
          </a:xfrm>
          <a:prstGeom prst="rect">
            <a:avLst/>
          </a:prstGeom>
          <a:noFill/>
          <a:ln/>
        </p:spPr>
        <p:txBody>
          <a:bodyPr wrap="square" lIns="0" tIns="0" rIns="0" bIns="0" rtlCol="0" anchor="t"/>
          <a:lstStyle/>
          <a:p>
            <a:pPr marL="0" indent="0" algn="l">
              <a:lnSpc>
                <a:spcPts val="1450"/>
              </a:lnSpc>
              <a:buNone/>
            </a:pPr>
            <a:r>
              <a:rPr lang="en-US" sz="1050" b="1" dirty="0">
                <a:solidFill>
                  <a:srgbClr val="55575A"/>
                </a:solidFill>
                <a:latin typeface="Manrope" pitchFamily="34" charset="0"/>
                <a:ea typeface="Manrope" pitchFamily="34" charset="-122"/>
                <a:cs typeface="Manrope" pitchFamily="34" charset="-120"/>
              </a:rPr>
              <a:t>Strategic Focus:</a:t>
            </a:r>
            <a:r>
              <a:rPr lang="en-US" sz="1050" dirty="0">
                <a:solidFill>
                  <a:srgbClr val="55575A"/>
                </a:solidFill>
                <a:latin typeface="Manrope" pitchFamily="34" charset="0"/>
                <a:ea typeface="Manrope" pitchFamily="34" charset="-122"/>
                <a:cs typeface="Manrope" pitchFamily="34" charset="-120"/>
              </a:rPr>
              <a:t> Concentrate marketing efforts on Consumer and Corporate segments while developing targeted campaigns to expand the Home Office customer base.</a:t>
            </a:r>
            <a:endParaRPr lang="en-US" sz="1050" dirty="0"/>
          </a:p>
        </p:txBody>
      </p:sp>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DC92D922-2EDF-0091-ED88-C8CA8B8871EF}"/>
                  </a:ext>
                </a:extLst>
              </p14:cNvPr>
              <p14:cNvContentPartPr/>
              <p14:nvPr/>
            </p14:nvContentPartPr>
            <p14:xfrm>
              <a:off x="12657758" y="7737603"/>
              <a:ext cx="1841760" cy="415080"/>
            </p14:xfrm>
          </p:contentPart>
        </mc:Choice>
        <mc:Fallback>
          <p:pic>
            <p:nvPicPr>
              <p:cNvPr id="18" name="Ink 17">
                <a:extLst>
                  <a:ext uri="{FF2B5EF4-FFF2-40B4-BE49-F238E27FC236}">
                    <a16:creationId xmlns:a16="http://schemas.microsoft.com/office/drawing/2014/main" id="{DC92D922-2EDF-0091-ED88-C8CA8B8871EF}"/>
                  </a:ext>
                </a:extLst>
              </p:cNvPr>
              <p:cNvPicPr/>
              <p:nvPr/>
            </p:nvPicPr>
            <p:blipFill>
              <a:blip r:embed="rId5"/>
              <a:stretch>
                <a:fillRect/>
              </a:stretch>
            </p:blipFill>
            <p:spPr>
              <a:xfrm>
                <a:off x="12594758" y="7674963"/>
                <a:ext cx="1967400" cy="5407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97123"/>
            <a:ext cx="7439382" cy="620078"/>
          </a:xfrm>
          <a:prstGeom prst="rect">
            <a:avLst/>
          </a:prstGeom>
          <a:noFill/>
          <a:ln/>
        </p:spPr>
        <p:txBody>
          <a:bodyPr wrap="none" lIns="0" tIns="0" rIns="0" bIns="0" rtlCol="0" anchor="t"/>
          <a:lstStyle/>
          <a:p>
            <a:pPr marL="0" indent="0" algn="l">
              <a:lnSpc>
                <a:spcPts val="4850"/>
              </a:lnSpc>
              <a:buNone/>
            </a:pPr>
            <a:r>
              <a:rPr lang="en-US" sz="3900" dirty="0">
                <a:solidFill>
                  <a:srgbClr val="0C0D0F"/>
                </a:solidFill>
                <a:latin typeface="Inter" pitchFamily="34" charset="0"/>
                <a:ea typeface="Inter" pitchFamily="34" charset="-122"/>
                <a:cs typeface="Inter" pitchFamily="34" charset="-120"/>
              </a:rPr>
              <a:t>Category Performance Analysis</a:t>
            </a:r>
            <a:endParaRPr lang="en-US" sz="3900" dirty="0"/>
          </a:p>
        </p:txBody>
      </p:sp>
      <p:pic>
        <p:nvPicPr>
          <p:cNvPr id="3" name="Image 0" descr="preencoded.png"/>
          <p:cNvPicPr>
            <a:picLocks noChangeAspect="1"/>
          </p:cNvPicPr>
          <p:nvPr/>
        </p:nvPicPr>
        <p:blipFill>
          <a:blip r:embed="rId3"/>
          <a:stretch>
            <a:fillRect/>
          </a:stretch>
        </p:blipFill>
        <p:spPr>
          <a:xfrm>
            <a:off x="793790" y="1814036"/>
            <a:ext cx="3011091" cy="3011091"/>
          </a:xfrm>
          <a:prstGeom prst="rect">
            <a:avLst/>
          </a:prstGeom>
        </p:spPr>
      </p:pic>
      <p:sp>
        <p:nvSpPr>
          <p:cNvPr id="4" name="Text 1"/>
          <p:cNvSpPr/>
          <p:nvPr/>
        </p:nvSpPr>
        <p:spPr>
          <a:xfrm>
            <a:off x="793790" y="507313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5575A"/>
                </a:solidFill>
                <a:latin typeface="Inter" pitchFamily="34" charset="0"/>
                <a:ea typeface="Inter" pitchFamily="34" charset="-122"/>
                <a:cs typeface="Inter" pitchFamily="34" charset="-120"/>
              </a:rPr>
              <a:t>Office Supplies</a:t>
            </a:r>
            <a:endParaRPr lang="en-US" sz="1950" dirty="0"/>
          </a:p>
        </p:txBody>
      </p:sp>
      <p:sp>
        <p:nvSpPr>
          <p:cNvPr id="5" name="Text 2"/>
          <p:cNvSpPr/>
          <p:nvPr/>
        </p:nvSpPr>
        <p:spPr>
          <a:xfrm>
            <a:off x="793790" y="5502354"/>
            <a:ext cx="4182189" cy="317540"/>
          </a:xfrm>
          <a:prstGeom prst="rect">
            <a:avLst/>
          </a:prstGeom>
          <a:noFill/>
          <a:ln/>
        </p:spPr>
        <p:txBody>
          <a:bodyPr wrap="none" lIns="0" tIns="0" rIns="0" bIns="0" rtlCol="0" anchor="t"/>
          <a:lstStyle/>
          <a:p>
            <a:pPr marL="0" indent="0" algn="l">
              <a:lnSpc>
                <a:spcPts val="2500"/>
              </a:lnSpc>
              <a:buNone/>
            </a:pPr>
            <a:r>
              <a:rPr lang="en-US" sz="1550" b="1" dirty="0">
                <a:solidFill>
                  <a:srgbClr val="55575A"/>
                </a:solidFill>
                <a:latin typeface="Manrope" pitchFamily="34" charset="0"/>
                <a:ea typeface="Manrope" pitchFamily="34" charset="-122"/>
                <a:cs typeface="Manrope" pitchFamily="34" charset="-120"/>
              </a:rPr>
              <a:t>0.64M in sales</a:t>
            </a:r>
            <a:endParaRPr lang="en-US" sz="1550" dirty="0"/>
          </a:p>
        </p:txBody>
      </p:sp>
      <p:sp>
        <p:nvSpPr>
          <p:cNvPr id="6" name="Text 3"/>
          <p:cNvSpPr/>
          <p:nvPr/>
        </p:nvSpPr>
        <p:spPr>
          <a:xfrm>
            <a:off x="793790" y="5938957"/>
            <a:ext cx="4182189" cy="635079"/>
          </a:xfrm>
          <a:prstGeom prst="rect">
            <a:avLst/>
          </a:prstGeom>
          <a:noFill/>
          <a:ln/>
        </p:spPr>
        <p:txBody>
          <a:bodyPr wrap="square" lIns="0" tIns="0" rIns="0" bIns="0" rtlCol="0" anchor="t"/>
          <a:lstStyle/>
          <a:p>
            <a:pPr marL="0" indent="0" algn="l">
              <a:lnSpc>
                <a:spcPts val="2500"/>
              </a:lnSpc>
              <a:buNone/>
            </a:pPr>
            <a:r>
              <a:rPr lang="en-US" sz="1550" dirty="0">
                <a:solidFill>
                  <a:srgbClr val="55575A"/>
                </a:solidFill>
                <a:latin typeface="Manrope" pitchFamily="34" charset="0"/>
                <a:ea typeface="Manrope" pitchFamily="34" charset="-122"/>
                <a:cs typeface="Manrope" pitchFamily="34" charset="-120"/>
              </a:rPr>
              <a:t>Best-performing category driving maximum revenue</a:t>
            </a:r>
            <a:endParaRPr lang="en-US" sz="1550" dirty="0"/>
          </a:p>
        </p:txBody>
      </p:sp>
      <p:pic>
        <p:nvPicPr>
          <p:cNvPr id="7" name="Image 1" descr="preencoded.png"/>
          <p:cNvPicPr>
            <a:picLocks noChangeAspect="1"/>
          </p:cNvPicPr>
          <p:nvPr/>
        </p:nvPicPr>
        <p:blipFill>
          <a:blip r:embed="rId4"/>
          <a:stretch>
            <a:fillRect/>
          </a:stretch>
        </p:blipFill>
        <p:spPr>
          <a:xfrm>
            <a:off x="5223986" y="1814036"/>
            <a:ext cx="3011210" cy="3011210"/>
          </a:xfrm>
          <a:prstGeom prst="rect">
            <a:avLst/>
          </a:prstGeom>
        </p:spPr>
      </p:pic>
      <p:sp>
        <p:nvSpPr>
          <p:cNvPr id="8" name="Text 4"/>
          <p:cNvSpPr/>
          <p:nvPr/>
        </p:nvSpPr>
        <p:spPr>
          <a:xfrm>
            <a:off x="5223986" y="50732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5575A"/>
                </a:solidFill>
                <a:latin typeface="Inter" pitchFamily="34" charset="0"/>
                <a:ea typeface="Inter" pitchFamily="34" charset="-122"/>
                <a:cs typeface="Inter" pitchFamily="34" charset="-120"/>
              </a:rPr>
              <a:t>Technology</a:t>
            </a:r>
            <a:endParaRPr lang="en-US" sz="1950" dirty="0"/>
          </a:p>
        </p:txBody>
      </p:sp>
      <p:sp>
        <p:nvSpPr>
          <p:cNvPr id="9" name="Text 5"/>
          <p:cNvSpPr/>
          <p:nvPr/>
        </p:nvSpPr>
        <p:spPr>
          <a:xfrm>
            <a:off x="5223986" y="5502473"/>
            <a:ext cx="4182308" cy="317540"/>
          </a:xfrm>
          <a:prstGeom prst="rect">
            <a:avLst/>
          </a:prstGeom>
          <a:noFill/>
          <a:ln/>
        </p:spPr>
        <p:txBody>
          <a:bodyPr wrap="none" lIns="0" tIns="0" rIns="0" bIns="0" rtlCol="0" anchor="t"/>
          <a:lstStyle/>
          <a:p>
            <a:pPr marL="0" indent="0" algn="l">
              <a:lnSpc>
                <a:spcPts val="2500"/>
              </a:lnSpc>
              <a:buNone/>
            </a:pPr>
            <a:r>
              <a:rPr lang="en-US" sz="1550" b="1" dirty="0">
                <a:solidFill>
                  <a:srgbClr val="55575A"/>
                </a:solidFill>
                <a:latin typeface="Manrope" pitchFamily="34" charset="0"/>
                <a:ea typeface="Manrope" pitchFamily="34" charset="-122"/>
                <a:cs typeface="Manrope" pitchFamily="34" charset="-120"/>
              </a:rPr>
              <a:t>0.47M in sales</a:t>
            </a:r>
            <a:endParaRPr lang="en-US" sz="1550" dirty="0"/>
          </a:p>
        </p:txBody>
      </p:sp>
      <p:sp>
        <p:nvSpPr>
          <p:cNvPr id="10" name="Text 6"/>
          <p:cNvSpPr/>
          <p:nvPr/>
        </p:nvSpPr>
        <p:spPr>
          <a:xfrm>
            <a:off x="5223986" y="5939076"/>
            <a:ext cx="4182308" cy="635079"/>
          </a:xfrm>
          <a:prstGeom prst="rect">
            <a:avLst/>
          </a:prstGeom>
          <a:noFill/>
          <a:ln/>
        </p:spPr>
        <p:txBody>
          <a:bodyPr wrap="square" lIns="0" tIns="0" rIns="0" bIns="0" rtlCol="0" anchor="t"/>
          <a:lstStyle/>
          <a:p>
            <a:pPr marL="0" indent="0" algn="l">
              <a:lnSpc>
                <a:spcPts val="2500"/>
              </a:lnSpc>
              <a:buNone/>
            </a:pPr>
            <a:r>
              <a:rPr lang="en-US" sz="1550" dirty="0">
                <a:solidFill>
                  <a:srgbClr val="55575A"/>
                </a:solidFill>
                <a:latin typeface="Manrope" pitchFamily="34" charset="0"/>
                <a:ea typeface="Manrope" pitchFamily="34" charset="-122"/>
                <a:cs typeface="Manrope" pitchFamily="34" charset="-120"/>
              </a:rPr>
              <a:t>Strong performance with growth opportunities</a:t>
            </a:r>
            <a:endParaRPr lang="en-US" sz="1550" dirty="0"/>
          </a:p>
        </p:txBody>
      </p:sp>
      <p:pic>
        <p:nvPicPr>
          <p:cNvPr id="11" name="Image 2" descr="preencoded.png"/>
          <p:cNvPicPr>
            <a:picLocks noChangeAspect="1"/>
          </p:cNvPicPr>
          <p:nvPr/>
        </p:nvPicPr>
        <p:blipFill>
          <a:blip r:embed="rId5"/>
          <a:stretch>
            <a:fillRect/>
          </a:stretch>
        </p:blipFill>
        <p:spPr>
          <a:xfrm>
            <a:off x="9654302" y="1814036"/>
            <a:ext cx="3011210" cy="3011210"/>
          </a:xfrm>
          <a:prstGeom prst="rect">
            <a:avLst/>
          </a:prstGeom>
        </p:spPr>
      </p:pic>
      <p:sp>
        <p:nvSpPr>
          <p:cNvPr id="12" name="Text 7"/>
          <p:cNvSpPr/>
          <p:nvPr/>
        </p:nvSpPr>
        <p:spPr>
          <a:xfrm>
            <a:off x="9654302" y="50732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5575A"/>
                </a:solidFill>
                <a:latin typeface="Inter" pitchFamily="34" charset="0"/>
                <a:ea typeface="Inter" pitchFamily="34" charset="-122"/>
                <a:cs typeface="Inter" pitchFamily="34" charset="-120"/>
              </a:rPr>
              <a:t>Furniture</a:t>
            </a:r>
            <a:endParaRPr lang="en-US" sz="1950" dirty="0"/>
          </a:p>
        </p:txBody>
      </p:sp>
      <p:sp>
        <p:nvSpPr>
          <p:cNvPr id="13" name="Text 8"/>
          <p:cNvSpPr/>
          <p:nvPr/>
        </p:nvSpPr>
        <p:spPr>
          <a:xfrm>
            <a:off x="9654302" y="5502473"/>
            <a:ext cx="4182308" cy="317540"/>
          </a:xfrm>
          <a:prstGeom prst="rect">
            <a:avLst/>
          </a:prstGeom>
          <a:noFill/>
          <a:ln/>
        </p:spPr>
        <p:txBody>
          <a:bodyPr wrap="none" lIns="0" tIns="0" rIns="0" bIns="0" rtlCol="0" anchor="t"/>
          <a:lstStyle/>
          <a:p>
            <a:pPr marL="0" indent="0" algn="l">
              <a:lnSpc>
                <a:spcPts val="2500"/>
              </a:lnSpc>
              <a:buNone/>
            </a:pPr>
            <a:r>
              <a:rPr lang="en-US" sz="1550" b="1" dirty="0">
                <a:solidFill>
                  <a:srgbClr val="55575A"/>
                </a:solidFill>
                <a:latin typeface="Manrope" pitchFamily="34" charset="0"/>
                <a:ea typeface="Manrope" pitchFamily="34" charset="-122"/>
                <a:cs typeface="Manrope" pitchFamily="34" charset="-120"/>
              </a:rPr>
              <a:t>0.45M in sales</a:t>
            </a:r>
            <a:endParaRPr lang="en-US" sz="1550" dirty="0"/>
          </a:p>
        </p:txBody>
      </p:sp>
      <p:sp>
        <p:nvSpPr>
          <p:cNvPr id="14" name="Text 9"/>
          <p:cNvSpPr/>
          <p:nvPr/>
        </p:nvSpPr>
        <p:spPr>
          <a:xfrm>
            <a:off x="9654302" y="5939076"/>
            <a:ext cx="4182308" cy="317540"/>
          </a:xfrm>
          <a:prstGeom prst="rect">
            <a:avLst/>
          </a:prstGeom>
          <a:noFill/>
          <a:ln/>
        </p:spPr>
        <p:txBody>
          <a:bodyPr wrap="none" lIns="0" tIns="0" rIns="0" bIns="0" rtlCol="0" anchor="t"/>
          <a:lstStyle/>
          <a:p>
            <a:pPr marL="0" indent="0" algn="l">
              <a:lnSpc>
                <a:spcPts val="2500"/>
              </a:lnSpc>
              <a:buNone/>
            </a:pPr>
            <a:r>
              <a:rPr lang="en-US" sz="1550" dirty="0">
                <a:solidFill>
                  <a:srgbClr val="55575A"/>
                </a:solidFill>
                <a:latin typeface="Manrope" pitchFamily="34" charset="0"/>
                <a:ea typeface="Manrope" pitchFamily="34" charset="-122"/>
                <a:cs typeface="Manrope" pitchFamily="34" charset="-120"/>
              </a:rPr>
              <a:t>Solid contributor to overall revenue</a:t>
            </a:r>
            <a:endParaRPr lang="en-US" sz="1550" dirty="0"/>
          </a:p>
        </p:txBody>
      </p:sp>
      <p:sp>
        <p:nvSpPr>
          <p:cNvPr id="15" name="Text 10"/>
          <p:cNvSpPr/>
          <p:nvPr/>
        </p:nvSpPr>
        <p:spPr>
          <a:xfrm>
            <a:off x="793790" y="6797397"/>
            <a:ext cx="13042821" cy="635079"/>
          </a:xfrm>
          <a:prstGeom prst="rect">
            <a:avLst/>
          </a:prstGeom>
          <a:noFill/>
          <a:ln/>
        </p:spPr>
        <p:txBody>
          <a:bodyPr wrap="square" lIns="0" tIns="0" rIns="0" bIns="0" rtlCol="0" anchor="t"/>
          <a:lstStyle/>
          <a:p>
            <a:pPr marL="0" indent="0" algn="l">
              <a:lnSpc>
                <a:spcPts val="2500"/>
              </a:lnSpc>
              <a:buNone/>
            </a:pPr>
            <a:r>
              <a:rPr lang="en-US" sz="1550" b="1" dirty="0">
                <a:solidFill>
                  <a:srgbClr val="55575A"/>
                </a:solidFill>
                <a:latin typeface="Manrope" pitchFamily="34" charset="0"/>
                <a:ea typeface="Manrope" pitchFamily="34" charset="-122"/>
                <a:cs typeface="Manrope" pitchFamily="34" charset="-120"/>
              </a:rPr>
              <a:t>Recommendation:</a:t>
            </a:r>
            <a:r>
              <a:rPr lang="en-US" sz="1550" dirty="0">
                <a:solidFill>
                  <a:srgbClr val="55575A"/>
                </a:solidFill>
                <a:latin typeface="Manrope" pitchFamily="34" charset="0"/>
                <a:ea typeface="Manrope" pitchFamily="34" charset="-122"/>
                <a:cs typeface="Manrope" pitchFamily="34" charset="-120"/>
              </a:rPr>
              <a:t> Expand Office Supplies inventory to capitalize on strong demand. Promote Technology products through targeted marketing to increase sales further.</a:t>
            </a:r>
            <a:endParaRPr lang="en-US" sz="1550" dirty="0"/>
          </a:p>
        </p:txBody>
      </p:sp>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22BC0C95-C2FF-FE63-9958-BA8EFCF043A9}"/>
                  </a:ext>
                </a:extLst>
              </p14:cNvPr>
              <p14:cNvContentPartPr/>
              <p14:nvPr/>
            </p14:nvContentPartPr>
            <p14:xfrm>
              <a:off x="12846398" y="7727163"/>
              <a:ext cx="1597680" cy="371520"/>
            </p14:xfrm>
          </p:contentPart>
        </mc:Choice>
        <mc:Fallback>
          <p:pic>
            <p:nvPicPr>
              <p:cNvPr id="16" name="Ink 15">
                <a:extLst>
                  <a:ext uri="{FF2B5EF4-FFF2-40B4-BE49-F238E27FC236}">
                    <a16:creationId xmlns:a16="http://schemas.microsoft.com/office/drawing/2014/main" id="{22BC0C95-C2FF-FE63-9958-BA8EFCF043A9}"/>
                  </a:ext>
                </a:extLst>
              </p:cNvPr>
              <p:cNvPicPr/>
              <p:nvPr/>
            </p:nvPicPr>
            <p:blipFill>
              <a:blip r:embed="rId7"/>
              <a:stretch>
                <a:fillRect/>
              </a:stretch>
            </p:blipFill>
            <p:spPr>
              <a:xfrm>
                <a:off x="12783398" y="7664163"/>
                <a:ext cx="1723320" cy="4971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25366"/>
            <a:ext cx="7557849" cy="620078"/>
          </a:xfrm>
          <a:prstGeom prst="rect">
            <a:avLst/>
          </a:prstGeom>
          <a:noFill/>
          <a:ln/>
        </p:spPr>
        <p:txBody>
          <a:bodyPr wrap="none" lIns="0" tIns="0" rIns="0" bIns="0" rtlCol="0" anchor="t"/>
          <a:lstStyle/>
          <a:p>
            <a:pPr marL="0" indent="0" algn="l">
              <a:lnSpc>
                <a:spcPts val="4850"/>
              </a:lnSpc>
              <a:buNone/>
            </a:pPr>
            <a:r>
              <a:rPr lang="en-US" sz="3900" dirty="0">
                <a:solidFill>
                  <a:srgbClr val="0C0D0F"/>
                </a:solidFill>
                <a:latin typeface="Inter" pitchFamily="34" charset="0"/>
                <a:ea typeface="Inter" pitchFamily="34" charset="-122"/>
                <a:cs typeface="Inter" pitchFamily="34" charset="-120"/>
              </a:rPr>
              <a:t>Top-Performing Sub-Categories</a:t>
            </a:r>
            <a:endParaRPr lang="en-US" sz="3900" dirty="0"/>
          </a:p>
        </p:txBody>
      </p:sp>
      <p:sp>
        <p:nvSpPr>
          <p:cNvPr id="3" name="Shape 1"/>
          <p:cNvSpPr/>
          <p:nvPr/>
        </p:nvSpPr>
        <p:spPr>
          <a:xfrm>
            <a:off x="650915" y="1943100"/>
            <a:ext cx="5212318" cy="4720352"/>
          </a:xfrm>
          <a:prstGeom prst="roundRect">
            <a:avLst>
              <a:gd name="adj" fmla="val 6055"/>
            </a:avLst>
          </a:prstGeom>
          <a:solidFill>
            <a:srgbClr val="FFF0ED"/>
          </a:solidFill>
          <a:ln/>
        </p:spPr>
      </p:sp>
      <p:sp>
        <p:nvSpPr>
          <p:cNvPr id="4" name="Text 2"/>
          <p:cNvSpPr/>
          <p:nvPr/>
        </p:nvSpPr>
        <p:spPr>
          <a:xfrm>
            <a:off x="849273" y="214145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C0D0F"/>
                </a:solidFill>
                <a:latin typeface="Inter" pitchFamily="34" charset="0"/>
                <a:ea typeface="Inter" pitchFamily="34" charset="-122"/>
                <a:cs typeface="Inter" pitchFamily="34" charset="-120"/>
              </a:rPr>
              <a:t>Revenue Leaders</a:t>
            </a:r>
            <a:endParaRPr lang="en-US" sz="1950" dirty="0"/>
          </a:p>
        </p:txBody>
      </p:sp>
      <p:sp>
        <p:nvSpPr>
          <p:cNvPr id="5" name="Text 3"/>
          <p:cNvSpPr/>
          <p:nvPr/>
        </p:nvSpPr>
        <p:spPr>
          <a:xfrm>
            <a:off x="849273" y="2649974"/>
            <a:ext cx="4815602" cy="635079"/>
          </a:xfrm>
          <a:prstGeom prst="rect">
            <a:avLst/>
          </a:prstGeom>
          <a:noFill/>
          <a:ln/>
        </p:spPr>
        <p:txBody>
          <a:bodyPr wrap="square" lIns="0" tIns="0" rIns="0" bIns="0" rtlCol="0" anchor="t"/>
          <a:lstStyle/>
          <a:p>
            <a:pPr marL="0" indent="0" algn="l">
              <a:lnSpc>
                <a:spcPts val="2500"/>
              </a:lnSpc>
              <a:buNone/>
            </a:pPr>
            <a:r>
              <a:rPr lang="en-US" sz="1550" dirty="0">
                <a:solidFill>
                  <a:srgbClr val="55575A"/>
                </a:solidFill>
                <a:latin typeface="Manrope" pitchFamily="34" charset="0"/>
                <a:ea typeface="Manrope" pitchFamily="34" charset="-122"/>
                <a:cs typeface="Manrope" pitchFamily="34" charset="-120"/>
              </a:rPr>
              <a:t>Four sub-categories drive the majority of sales revenue across all product lines.</a:t>
            </a:r>
            <a:endParaRPr lang="en-US" sz="1550" dirty="0"/>
          </a:p>
        </p:txBody>
      </p:sp>
      <p:sp>
        <p:nvSpPr>
          <p:cNvPr id="6" name="Text 4"/>
          <p:cNvSpPr/>
          <p:nvPr/>
        </p:nvSpPr>
        <p:spPr>
          <a:xfrm>
            <a:off x="849273" y="3463647"/>
            <a:ext cx="4815602" cy="952619"/>
          </a:xfrm>
          <a:prstGeom prst="rect">
            <a:avLst/>
          </a:prstGeom>
          <a:noFill/>
          <a:ln/>
        </p:spPr>
        <p:txBody>
          <a:bodyPr wrap="square" lIns="0" tIns="0" rIns="0" bIns="0" rtlCol="0" anchor="t"/>
          <a:lstStyle/>
          <a:p>
            <a:pPr marL="0" indent="0" algn="l">
              <a:lnSpc>
                <a:spcPts val="2500"/>
              </a:lnSpc>
              <a:buNone/>
            </a:pPr>
            <a:r>
              <a:rPr lang="en-US" sz="1550" dirty="0">
                <a:solidFill>
                  <a:srgbClr val="55575A"/>
                </a:solidFill>
                <a:latin typeface="Manrope" pitchFamily="34" charset="0"/>
                <a:ea typeface="Manrope" pitchFamily="34" charset="-122"/>
                <a:cs typeface="Manrope" pitchFamily="34" charset="-120"/>
              </a:rPr>
              <a:t>Phones generate the highest revenue at 0.20M, followed closely by Chairs and Binders. Storage solutions also show strong performance.</a:t>
            </a:r>
            <a:endParaRPr lang="en-US" sz="1550" dirty="0"/>
          </a:p>
        </p:txBody>
      </p:sp>
      <p:pic>
        <p:nvPicPr>
          <p:cNvPr id="7" name="Image 0" descr="preencoded.png"/>
          <p:cNvPicPr>
            <a:picLocks noChangeAspect="1"/>
          </p:cNvPicPr>
          <p:nvPr/>
        </p:nvPicPr>
        <p:blipFill>
          <a:blip r:embed="rId3"/>
          <a:stretch>
            <a:fillRect/>
          </a:stretch>
        </p:blipFill>
        <p:spPr>
          <a:xfrm>
            <a:off x="6212086" y="2166342"/>
            <a:ext cx="7632025" cy="4273868"/>
          </a:xfrm>
          <a:prstGeom prst="rect">
            <a:avLst/>
          </a:prstGeom>
        </p:spPr>
      </p:pic>
      <p:sp>
        <p:nvSpPr>
          <p:cNvPr id="8" name="Text 5"/>
          <p:cNvSpPr/>
          <p:nvPr/>
        </p:nvSpPr>
        <p:spPr>
          <a:xfrm>
            <a:off x="793790" y="6886694"/>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55575A"/>
                </a:solidFill>
                <a:latin typeface="Manrope" pitchFamily="34" charset="0"/>
                <a:ea typeface="Manrope" pitchFamily="34" charset="-122"/>
                <a:cs typeface="Manrope" pitchFamily="34" charset="-120"/>
              </a:rPr>
              <a:t>Strategic Action:</a:t>
            </a:r>
            <a:r>
              <a:rPr lang="en-US" sz="1550" dirty="0">
                <a:solidFill>
                  <a:srgbClr val="55575A"/>
                </a:solidFill>
                <a:latin typeface="Manrope" pitchFamily="34" charset="0"/>
                <a:ea typeface="Manrope" pitchFamily="34" charset="-122"/>
                <a:cs typeface="Manrope" pitchFamily="34" charset="-120"/>
              </a:rPr>
              <a:t> Increase marketing investment for Phones and Chairs to maximize revenue from these high-performing products.</a:t>
            </a:r>
            <a:endParaRPr lang="en-US" sz="1550" dirty="0"/>
          </a:p>
        </p:txBody>
      </p:sp>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7027B826-4A35-18CD-1D02-70F40A83398B}"/>
                  </a:ext>
                </a:extLst>
              </p14:cNvPr>
              <p14:cNvContentPartPr/>
              <p14:nvPr/>
            </p14:nvContentPartPr>
            <p14:xfrm>
              <a:off x="12755678" y="7771083"/>
              <a:ext cx="729720" cy="194760"/>
            </p14:xfrm>
          </p:contentPart>
        </mc:Choice>
        <mc:Fallback>
          <p:pic>
            <p:nvPicPr>
              <p:cNvPr id="10" name="Ink 9">
                <a:extLst>
                  <a:ext uri="{FF2B5EF4-FFF2-40B4-BE49-F238E27FC236}">
                    <a16:creationId xmlns:a16="http://schemas.microsoft.com/office/drawing/2014/main" id="{7027B826-4A35-18CD-1D02-70F40A83398B}"/>
                  </a:ext>
                </a:extLst>
              </p:cNvPr>
              <p:cNvPicPr/>
              <p:nvPr/>
            </p:nvPicPr>
            <p:blipFill>
              <a:blip r:embed="rId5"/>
              <a:stretch>
                <a:fillRect/>
              </a:stretch>
            </p:blipFill>
            <p:spPr>
              <a:xfrm>
                <a:off x="12692678" y="7708443"/>
                <a:ext cx="85536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08CED1E4-C9DA-6805-E7EC-5EE2BC06F59F}"/>
                  </a:ext>
                </a:extLst>
              </p14:cNvPr>
              <p14:cNvContentPartPr/>
              <p14:nvPr/>
            </p14:nvContentPartPr>
            <p14:xfrm>
              <a:off x="12842078" y="7861443"/>
              <a:ext cx="1632960" cy="281520"/>
            </p14:xfrm>
          </p:contentPart>
        </mc:Choice>
        <mc:Fallback>
          <p:pic>
            <p:nvPicPr>
              <p:cNvPr id="11" name="Ink 10">
                <a:extLst>
                  <a:ext uri="{FF2B5EF4-FFF2-40B4-BE49-F238E27FC236}">
                    <a16:creationId xmlns:a16="http://schemas.microsoft.com/office/drawing/2014/main" id="{08CED1E4-C9DA-6805-E7EC-5EE2BC06F59F}"/>
                  </a:ext>
                </a:extLst>
              </p:cNvPr>
              <p:cNvPicPr/>
              <p:nvPr/>
            </p:nvPicPr>
            <p:blipFill>
              <a:blip r:embed="rId7"/>
              <a:stretch>
                <a:fillRect/>
              </a:stretch>
            </p:blipFill>
            <p:spPr>
              <a:xfrm>
                <a:off x="12779438" y="7798443"/>
                <a:ext cx="1758600" cy="4071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0334" y="571024"/>
            <a:ext cx="5466517" cy="601861"/>
          </a:xfrm>
          <a:prstGeom prst="rect">
            <a:avLst/>
          </a:prstGeom>
          <a:noFill/>
          <a:ln/>
        </p:spPr>
        <p:txBody>
          <a:bodyPr wrap="none" lIns="0" tIns="0" rIns="0" bIns="0" rtlCol="0" anchor="t"/>
          <a:lstStyle/>
          <a:p>
            <a:pPr marL="0" indent="0" algn="l">
              <a:lnSpc>
                <a:spcPts val="4700"/>
              </a:lnSpc>
              <a:buNone/>
            </a:pPr>
            <a:r>
              <a:rPr lang="en-US" sz="3750" dirty="0">
                <a:solidFill>
                  <a:srgbClr val="0C0D0F"/>
                </a:solidFill>
                <a:latin typeface="Inter" pitchFamily="34" charset="0"/>
                <a:ea typeface="Inter" pitchFamily="34" charset="-122"/>
                <a:cs typeface="Inter" pitchFamily="34" charset="-120"/>
              </a:rPr>
              <a:t>Shipping Mode Analysis</a:t>
            </a:r>
            <a:endParaRPr lang="en-US" sz="3750" dirty="0"/>
          </a:p>
        </p:txBody>
      </p:sp>
      <p:sp>
        <p:nvSpPr>
          <p:cNvPr id="4" name="Shape 1"/>
          <p:cNvSpPr/>
          <p:nvPr/>
        </p:nvSpPr>
        <p:spPr>
          <a:xfrm>
            <a:off x="770334" y="1453158"/>
            <a:ext cx="2409825" cy="2600563"/>
          </a:xfrm>
          <a:prstGeom prst="roundRect">
            <a:avLst>
              <a:gd name="adj" fmla="val 7193"/>
            </a:avLst>
          </a:prstGeom>
          <a:solidFill>
            <a:srgbClr val="FFFFFF"/>
          </a:solidFill>
          <a:ln w="7620">
            <a:solidFill>
              <a:srgbClr val="FF7047"/>
            </a:solidFill>
            <a:prstDash val="solid"/>
          </a:ln>
        </p:spPr>
      </p:sp>
      <p:sp>
        <p:nvSpPr>
          <p:cNvPr id="5" name="Shape 2"/>
          <p:cNvSpPr/>
          <p:nvPr/>
        </p:nvSpPr>
        <p:spPr>
          <a:xfrm>
            <a:off x="970478" y="1653302"/>
            <a:ext cx="577691" cy="577691"/>
          </a:xfrm>
          <a:prstGeom prst="roundRect">
            <a:avLst>
              <a:gd name="adj" fmla="val 15826948"/>
            </a:avLst>
          </a:prstGeom>
          <a:solidFill>
            <a:srgbClr val="FF7047"/>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9308" y="1812131"/>
            <a:ext cx="259913" cy="259913"/>
          </a:xfrm>
          <a:prstGeom prst="rect">
            <a:avLst/>
          </a:prstGeom>
        </p:spPr>
      </p:pic>
      <p:sp>
        <p:nvSpPr>
          <p:cNvPr id="7" name="Text 3"/>
          <p:cNvSpPr/>
          <p:nvPr/>
        </p:nvSpPr>
        <p:spPr>
          <a:xfrm>
            <a:off x="970478" y="2417802"/>
            <a:ext cx="2009537" cy="300871"/>
          </a:xfrm>
          <a:prstGeom prst="rect">
            <a:avLst/>
          </a:prstGeom>
          <a:noFill/>
          <a:ln/>
        </p:spPr>
        <p:txBody>
          <a:bodyPr wrap="none" lIns="0" tIns="0" rIns="0" bIns="0" rtlCol="0" anchor="t"/>
          <a:lstStyle/>
          <a:p>
            <a:pPr marL="0" indent="0" algn="l">
              <a:lnSpc>
                <a:spcPts val="2350"/>
              </a:lnSpc>
              <a:buNone/>
            </a:pPr>
            <a:r>
              <a:rPr lang="en-US" sz="1850" dirty="0">
                <a:solidFill>
                  <a:srgbClr val="55575A"/>
                </a:solidFill>
                <a:latin typeface="Inter" pitchFamily="34" charset="0"/>
                <a:ea typeface="Inter" pitchFamily="34" charset="-122"/>
                <a:cs typeface="Inter" pitchFamily="34" charset="-120"/>
              </a:rPr>
              <a:t>Standard Class</a:t>
            </a:r>
            <a:endParaRPr lang="en-US" sz="1850" dirty="0"/>
          </a:p>
        </p:txBody>
      </p:sp>
      <p:sp>
        <p:nvSpPr>
          <p:cNvPr id="8" name="Text 4"/>
          <p:cNvSpPr/>
          <p:nvPr/>
        </p:nvSpPr>
        <p:spPr>
          <a:xfrm>
            <a:off x="970478" y="2830711"/>
            <a:ext cx="2009537" cy="303609"/>
          </a:xfrm>
          <a:prstGeom prst="rect">
            <a:avLst/>
          </a:prstGeom>
          <a:noFill/>
          <a:ln/>
        </p:spPr>
        <p:txBody>
          <a:bodyPr wrap="none" lIns="0" tIns="0" rIns="0" bIns="0" rtlCol="0" anchor="t"/>
          <a:lstStyle/>
          <a:p>
            <a:pPr marL="0" indent="0" algn="l">
              <a:lnSpc>
                <a:spcPts val="2350"/>
              </a:lnSpc>
              <a:buNone/>
            </a:pPr>
            <a:r>
              <a:rPr lang="en-US" sz="1500" b="1" dirty="0">
                <a:solidFill>
                  <a:srgbClr val="55575A"/>
                </a:solidFill>
                <a:latin typeface="Manrope" pitchFamily="34" charset="0"/>
                <a:ea typeface="Manrope" pitchFamily="34" charset="-122"/>
                <a:cs typeface="Manrope" pitchFamily="34" charset="-120"/>
              </a:rPr>
              <a:t>0.42M</a:t>
            </a:r>
            <a:r>
              <a:rPr lang="en-US" sz="1500" dirty="0">
                <a:solidFill>
                  <a:srgbClr val="55575A"/>
                </a:solidFill>
                <a:latin typeface="Manrope" pitchFamily="34" charset="0"/>
                <a:ea typeface="Manrope" pitchFamily="34" charset="-122"/>
                <a:cs typeface="Manrope" pitchFamily="34" charset="-120"/>
              </a:rPr>
              <a:t> in sales</a:t>
            </a:r>
            <a:endParaRPr lang="en-US" sz="1500" dirty="0"/>
          </a:p>
        </p:txBody>
      </p:sp>
      <p:sp>
        <p:nvSpPr>
          <p:cNvPr id="9" name="Text 5"/>
          <p:cNvSpPr/>
          <p:nvPr/>
        </p:nvSpPr>
        <p:spPr>
          <a:xfrm>
            <a:off x="970478" y="3246358"/>
            <a:ext cx="2009537" cy="607219"/>
          </a:xfrm>
          <a:prstGeom prst="rect">
            <a:avLst/>
          </a:prstGeom>
          <a:noFill/>
          <a:ln/>
        </p:spPr>
        <p:txBody>
          <a:bodyPr wrap="square" lIns="0" tIns="0" rIns="0" bIns="0" rtlCol="0" anchor="t"/>
          <a:lstStyle/>
          <a:p>
            <a:pPr marL="0" indent="0" algn="l">
              <a:lnSpc>
                <a:spcPts val="2350"/>
              </a:lnSpc>
              <a:buNone/>
            </a:pPr>
            <a:r>
              <a:rPr lang="en-US" sz="1500" dirty="0">
                <a:solidFill>
                  <a:srgbClr val="55575A"/>
                </a:solidFill>
                <a:latin typeface="Manrope" pitchFamily="34" charset="0"/>
                <a:ea typeface="Manrope" pitchFamily="34" charset="-122"/>
                <a:cs typeface="Manrope" pitchFamily="34" charset="-120"/>
              </a:rPr>
              <a:t>Most used shipping method</a:t>
            </a:r>
            <a:endParaRPr lang="en-US" sz="1500" dirty="0"/>
          </a:p>
        </p:txBody>
      </p:sp>
      <p:sp>
        <p:nvSpPr>
          <p:cNvPr id="10" name="Shape 6"/>
          <p:cNvSpPr/>
          <p:nvPr/>
        </p:nvSpPr>
        <p:spPr>
          <a:xfrm>
            <a:off x="3366968" y="1453158"/>
            <a:ext cx="2409944" cy="2600563"/>
          </a:xfrm>
          <a:prstGeom prst="roundRect">
            <a:avLst>
              <a:gd name="adj" fmla="val 7192"/>
            </a:avLst>
          </a:prstGeom>
          <a:solidFill>
            <a:srgbClr val="FFFFFF"/>
          </a:solidFill>
          <a:ln w="7620">
            <a:solidFill>
              <a:srgbClr val="FF7047"/>
            </a:solidFill>
            <a:prstDash val="solid"/>
          </a:ln>
        </p:spPr>
      </p:sp>
      <p:sp>
        <p:nvSpPr>
          <p:cNvPr id="11" name="Shape 7"/>
          <p:cNvSpPr/>
          <p:nvPr/>
        </p:nvSpPr>
        <p:spPr>
          <a:xfrm>
            <a:off x="3567113" y="1653302"/>
            <a:ext cx="577691" cy="577691"/>
          </a:xfrm>
          <a:prstGeom prst="roundRect">
            <a:avLst>
              <a:gd name="adj" fmla="val 15826948"/>
            </a:avLst>
          </a:prstGeom>
          <a:solidFill>
            <a:srgbClr val="FF7047"/>
          </a:solidFill>
          <a:ln/>
        </p:spPr>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5942" y="1812131"/>
            <a:ext cx="259913" cy="259913"/>
          </a:xfrm>
          <a:prstGeom prst="rect">
            <a:avLst/>
          </a:prstGeom>
        </p:spPr>
      </p:pic>
      <p:sp>
        <p:nvSpPr>
          <p:cNvPr id="13" name="Text 8"/>
          <p:cNvSpPr/>
          <p:nvPr/>
        </p:nvSpPr>
        <p:spPr>
          <a:xfrm>
            <a:off x="3567113" y="2417802"/>
            <a:ext cx="2009656" cy="300871"/>
          </a:xfrm>
          <a:prstGeom prst="rect">
            <a:avLst/>
          </a:prstGeom>
          <a:noFill/>
          <a:ln/>
        </p:spPr>
        <p:txBody>
          <a:bodyPr wrap="none" lIns="0" tIns="0" rIns="0" bIns="0" rtlCol="0" anchor="t"/>
          <a:lstStyle/>
          <a:p>
            <a:pPr marL="0" indent="0" algn="l">
              <a:lnSpc>
                <a:spcPts val="2350"/>
              </a:lnSpc>
              <a:buNone/>
            </a:pPr>
            <a:r>
              <a:rPr lang="en-US" sz="1850" dirty="0">
                <a:solidFill>
                  <a:srgbClr val="55575A"/>
                </a:solidFill>
                <a:latin typeface="Inter" pitchFamily="34" charset="0"/>
                <a:ea typeface="Inter" pitchFamily="34" charset="-122"/>
                <a:cs typeface="Inter" pitchFamily="34" charset="-120"/>
              </a:rPr>
              <a:t>Second Class</a:t>
            </a:r>
            <a:endParaRPr lang="en-US" sz="1850" dirty="0"/>
          </a:p>
        </p:txBody>
      </p:sp>
      <p:sp>
        <p:nvSpPr>
          <p:cNvPr id="14" name="Text 9"/>
          <p:cNvSpPr/>
          <p:nvPr/>
        </p:nvSpPr>
        <p:spPr>
          <a:xfrm>
            <a:off x="3567113" y="2830711"/>
            <a:ext cx="2009656" cy="303609"/>
          </a:xfrm>
          <a:prstGeom prst="rect">
            <a:avLst/>
          </a:prstGeom>
          <a:noFill/>
          <a:ln/>
        </p:spPr>
        <p:txBody>
          <a:bodyPr wrap="none" lIns="0" tIns="0" rIns="0" bIns="0" rtlCol="0" anchor="t"/>
          <a:lstStyle/>
          <a:p>
            <a:pPr marL="0" indent="0" algn="l">
              <a:lnSpc>
                <a:spcPts val="2350"/>
              </a:lnSpc>
              <a:buNone/>
            </a:pPr>
            <a:r>
              <a:rPr lang="en-US" sz="1500" b="1" dirty="0">
                <a:solidFill>
                  <a:srgbClr val="55575A"/>
                </a:solidFill>
                <a:latin typeface="Manrope" pitchFamily="34" charset="0"/>
                <a:ea typeface="Manrope" pitchFamily="34" charset="-122"/>
                <a:cs typeface="Manrope" pitchFamily="34" charset="-120"/>
              </a:rPr>
              <a:t>0.15M</a:t>
            </a:r>
            <a:r>
              <a:rPr lang="en-US" sz="1500" dirty="0">
                <a:solidFill>
                  <a:srgbClr val="55575A"/>
                </a:solidFill>
                <a:latin typeface="Manrope" pitchFamily="34" charset="0"/>
                <a:ea typeface="Manrope" pitchFamily="34" charset="-122"/>
                <a:cs typeface="Manrope" pitchFamily="34" charset="-120"/>
              </a:rPr>
              <a:t> in sales</a:t>
            </a:r>
            <a:endParaRPr lang="en-US" sz="1500" dirty="0"/>
          </a:p>
        </p:txBody>
      </p:sp>
      <p:sp>
        <p:nvSpPr>
          <p:cNvPr id="15" name="Text 10"/>
          <p:cNvSpPr/>
          <p:nvPr/>
        </p:nvSpPr>
        <p:spPr>
          <a:xfrm>
            <a:off x="3567113" y="3246358"/>
            <a:ext cx="2009656" cy="303609"/>
          </a:xfrm>
          <a:prstGeom prst="rect">
            <a:avLst/>
          </a:prstGeom>
          <a:noFill/>
          <a:ln/>
        </p:spPr>
        <p:txBody>
          <a:bodyPr wrap="none" lIns="0" tIns="0" rIns="0" bIns="0" rtlCol="0" anchor="t"/>
          <a:lstStyle/>
          <a:p>
            <a:pPr marL="0" indent="0" algn="l">
              <a:lnSpc>
                <a:spcPts val="2350"/>
              </a:lnSpc>
              <a:buNone/>
            </a:pPr>
            <a:r>
              <a:rPr lang="en-US" sz="1500" dirty="0">
                <a:solidFill>
                  <a:srgbClr val="55575A"/>
                </a:solidFill>
                <a:latin typeface="Manrope" pitchFamily="34" charset="0"/>
                <a:ea typeface="Manrope" pitchFamily="34" charset="-122"/>
                <a:cs typeface="Manrope" pitchFamily="34" charset="-120"/>
              </a:rPr>
              <a:t>Moderate usage</a:t>
            </a:r>
            <a:endParaRPr lang="en-US" sz="1500" dirty="0"/>
          </a:p>
        </p:txBody>
      </p:sp>
      <p:sp>
        <p:nvSpPr>
          <p:cNvPr id="16" name="Shape 11"/>
          <p:cNvSpPr/>
          <p:nvPr/>
        </p:nvSpPr>
        <p:spPr>
          <a:xfrm>
            <a:off x="5963722" y="1453158"/>
            <a:ext cx="2409825" cy="2600563"/>
          </a:xfrm>
          <a:prstGeom prst="roundRect">
            <a:avLst>
              <a:gd name="adj" fmla="val 7193"/>
            </a:avLst>
          </a:prstGeom>
          <a:solidFill>
            <a:srgbClr val="FFFFFF"/>
          </a:solidFill>
          <a:ln w="7620">
            <a:solidFill>
              <a:srgbClr val="FF7047"/>
            </a:solidFill>
            <a:prstDash val="solid"/>
          </a:ln>
        </p:spPr>
      </p:sp>
      <p:sp>
        <p:nvSpPr>
          <p:cNvPr id="17" name="Shape 12"/>
          <p:cNvSpPr/>
          <p:nvPr/>
        </p:nvSpPr>
        <p:spPr>
          <a:xfrm>
            <a:off x="6163866" y="1653302"/>
            <a:ext cx="577691" cy="577691"/>
          </a:xfrm>
          <a:prstGeom prst="roundRect">
            <a:avLst>
              <a:gd name="adj" fmla="val 15826948"/>
            </a:avLst>
          </a:prstGeom>
          <a:solidFill>
            <a:srgbClr val="FF7047"/>
          </a:solidFill>
          <a:ln/>
        </p:spPr>
      </p:sp>
      <p:pic>
        <p:nvPicPr>
          <p:cNvPr id="1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2695" y="1812131"/>
            <a:ext cx="259913" cy="259913"/>
          </a:xfrm>
          <a:prstGeom prst="rect">
            <a:avLst/>
          </a:prstGeom>
        </p:spPr>
      </p:pic>
      <p:sp>
        <p:nvSpPr>
          <p:cNvPr id="19" name="Text 13"/>
          <p:cNvSpPr/>
          <p:nvPr/>
        </p:nvSpPr>
        <p:spPr>
          <a:xfrm>
            <a:off x="6163866" y="2417802"/>
            <a:ext cx="2009537" cy="300871"/>
          </a:xfrm>
          <a:prstGeom prst="rect">
            <a:avLst/>
          </a:prstGeom>
          <a:noFill/>
          <a:ln/>
        </p:spPr>
        <p:txBody>
          <a:bodyPr wrap="none" lIns="0" tIns="0" rIns="0" bIns="0" rtlCol="0" anchor="t"/>
          <a:lstStyle/>
          <a:p>
            <a:pPr marL="0" indent="0" algn="l">
              <a:lnSpc>
                <a:spcPts val="2350"/>
              </a:lnSpc>
              <a:buNone/>
            </a:pPr>
            <a:r>
              <a:rPr lang="en-US" sz="1850" dirty="0">
                <a:solidFill>
                  <a:srgbClr val="55575A"/>
                </a:solidFill>
                <a:latin typeface="Inter" pitchFamily="34" charset="0"/>
                <a:ea typeface="Inter" pitchFamily="34" charset="-122"/>
                <a:cs typeface="Inter" pitchFamily="34" charset="-120"/>
              </a:rPr>
              <a:t>First Class</a:t>
            </a:r>
            <a:endParaRPr lang="en-US" sz="1850" dirty="0"/>
          </a:p>
        </p:txBody>
      </p:sp>
      <p:sp>
        <p:nvSpPr>
          <p:cNvPr id="20" name="Text 14"/>
          <p:cNvSpPr/>
          <p:nvPr/>
        </p:nvSpPr>
        <p:spPr>
          <a:xfrm>
            <a:off x="6163866" y="2830711"/>
            <a:ext cx="2009537" cy="303609"/>
          </a:xfrm>
          <a:prstGeom prst="rect">
            <a:avLst/>
          </a:prstGeom>
          <a:noFill/>
          <a:ln/>
        </p:spPr>
        <p:txBody>
          <a:bodyPr wrap="none" lIns="0" tIns="0" rIns="0" bIns="0" rtlCol="0" anchor="t"/>
          <a:lstStyle/>
          <a:p>
            <a:pPr marL="0" indent="0" algn="l">
              <a:lnSpc>
                <a:spcPts val="2350"/>
              </a:lnSpc>
              <a:buNone/>
            </a:pPr>
            <a:r>
              <a:rPr lang="en-US" sz="1500" b="1" dirty="0">
                <a:solidFill>
                  <a:srgbClr val="55575A"/>
                </a:solidFill>
                <a:latin typeface="Manrope" pitchFamily="34" charset="0"/>
                <a:ea typeface="Manrope" pitchFamily="34" charset="-122"/>
                <a:cs typeface="Manrope" pitchFamily="34" charset="-120"/>
              </a:rPr>
              <a:t>0.10M</a:t>
            </a:r>
            <a:r>
              <a:rPr lang="en-US" sz="1500" dirty="0">
                <a:solidFill>
                  <a:srgbClr val="55575A"/>
                </a:solidFill>
                <a:latin typeface="Manrope" pitchFamily="34" charset="0"/>
                <a:ea typeface="Manrope" pitchFamily="34" charset="-122"/>
                <a:cs typeface="Manrope" pitchFamily="34" charset="-120"/>
              </a:rPr>
              <a:t> in sales</a:t>
            </a:r>
            <a:endParaRPr lang="en-US" sz="1500" dirty="0"/>
          </a:p>
        </p:txBody>
      </p:sp>
      <p:sp>
        <p:nvSpPr>
          <p:cNvPr id="21" name="Text 15"/>
          <p:cNvSpPr/>
          <p:nvPr/>
        </p:nvSpPr>
        <p:spPr>
          <a:xfrm>
            <a:off x="6163866" y="3246358"/>
            <a:ext cx="2009537" cy="303609"/>
          </a:xfrm>
          <a:prstGeom prst="rect">
            <a:avLst/>
          </a:prstGeom>
          <a:noFill/>
          <a:ln/>
        </p:spPr>
        <p:txBody>
          <a:bodyPr wrap="none" lIns="0" tIns="0" rIns="0" bIns="0" rtlCol="0" anchor="t"/>
          <a:lstStyle/>
          <a:p>
            <a:pPr marL="0" indent="0" algn="l">
              <a:lnSpc>
                <a:spcPts val="2350"/>
              </a:lnSpc>
              <a:buNone/>
            </a:pPr>
            <a:r>
              <a:rPr lang="en-US" sz="1500" dirty="0">
                <a:solidFill>
                  <a:srgbClr val="55575A"/>
                </a:solidFill>
                <a:latin typeface="Manrope" pitchFamily="34" charset="0"/>
                <a:ea typeface="Manrope" pitchFamily="34" charset="-122"/>
                <a:cs typeface="Manrope" pitchFamily="34" charset="-120"/>
              </a:rPr>
              <a:t>Premium option</a:t>
            </a:r>
            <a:endParaRPr lang="en-US" sz="1500" dirty="0"/>
          </a:p>
        </p:txBody>
      </p:sp>
      <p:sp>
        <p:nvSpPr>
          <p:cNvPr id="22" name="Shape 16"/>
          <p:cNvSpPr/>
          <p:nvPr/>
        </p:nvSpPr>
        <p:spPr>
          <a:xfrm>
            <a:off x="770334" y="4240530"/>
            <a:ext cx="7603212" cy="2296954"/>
          </a:xfrm>
          <a:prstGeom prst="roundRect">
            <a:avLst>
              <a:gd name="adj" fmla="val 7546"/>
            </a:avLst>
          </a:prstGeom>
          <a:solidFill>
            <a:srgbClr val="FFFFFF"/>
          </a:solidFill>
          <a:ln w="7620">
            <a:solidFill>
              <a:srgbClr val="FF7047"/>
            </a:solidFill>
            <a:prstDash val="solid"/>
          </a:ln>
        </p:spPr>
      </p:sp>
      <p:sp>
        <p:nvSpPr>
          <p:cNvPr id="23" name="Shape 17"/>
          <p:cNvSpPr/>
          <p:nvPr/>
        </p:nvSpPr>
        <p:spPr>
          <a:xfrm>
            <a:off x="970478" y="4440674"/>
            <a:ext cx="577691" cy="577691"/>
          </a:xfrm>
          <a:prstGeom prst="roundRect">
            <a:avLst>
              <a:gd name="adj" fmla="val 15826948"/>
            </a:avLst>
          </a:prstGeom>
          <a:solidFill>
            <a:srgbClr val="FF7047"/>
          </a:solidFill>
          <a:ln/>
        </p:spPr>
      </p:sp>
      <p:pic>
        <p:nvPicPr>
          <p:cNvPr id="24"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9308" y="4599503"/>
            <a:ext cx="259913" cy="259913"/>
          </a:xfrm>
          <a:prstGeom prst="rect">
            <a:avLst/>
          </a:prstGeom>
        </p:spPr>
      </p:pic>
      <p:sp>
        <p:nvSpPr>
          <p:cNvPr id="25" name="Text 18"/>
          <p:cNvSpPr/>
          <p:nvPr/>
        </p:nvSpPr>
        <p:spPr>
          <a:xfrm>
            <a:off x="970478" y="5205174"/>
            <a:ext cx="2407325" cy="300871"/>
          </a:xfrm>
          <a:prstGeom prst="rect">
            <a:avLst/>
          </a:prstGeom>
          <a:noFill/>
          <a:ln/>
        </p:spPr>
        <p:txBody>
          <a:bodyPr wrap="none" lIns="0" tIns="0" rIns="0" bIns="0" rtlCol="0" anchor="t"/>
          <a:lstStyle/>
          <a:p>
            <a:pPr marL="0" indent="0" algn="l">
              <a:lnSpc>
                <a:spcPts val="2350"/>
              </a:lnSpc>
              <a:buNone/>
            </a:pPr>
            <a:r>
              <a:rPr lang="en-US" sz="1850" dirty="0">
                <a:solidFill>
                  <a:srgbClr val="55575A"/>
                </a:solidFill>
                <a:latin typeface="Inter" pitchFamily="34" charset="0"/>
                <a:ea typeface="Inter" pitchFamily="34" charset="-122"/>
                <a:cs typeface="Inter" pitchFamily="34" charset="-120"/>
              </a:rPr>
              <a:t>Same Day</a:t>
            </a:r>
            <a:endParaRPr lang="en-US" sz="1850" dirty="0"/>
          </a:p>
        </p:txBody>
      </p:sp>
      <p:sp>
        <p:nvSpPr>
          <p:cNvPr id="26" name="Text 19"/>
          <p:cNvSpPr/>
          <p:nvPr/>
        </p:nvSpPr>
        <p:spPr>
          <a:xfrm>
            <a:off x="970478" y="5618083"/>
            <a:ext cx="7202924" cy="303609"/>
          </a:xfrm>
          <a:prstGeom prst="rect">
            <a:avLst/>
          </a:prstGeom>
          <a:noFill/>
          <a:ln/>
        </p:spPr>
        <p:txBody>
          <a:bodyPr wrap="none" lIns="0" tIns="0" rIns="0" bIns="0" rtlCol="0" anchor="t"/>
          <a:lstStyle/>
          <a:p>
            <a:pPr marL="0" indent="0" algn="l">
              <a:lnSpc>
                <a:spcPts val="2350"/>
              </a:lnSpc>
              <a:buNone/>
            </a:pPr>
            <a:r>
              <a:rPr lang="en-US" sz="1500" b="1" dirty="0">
                <a:solidFill>
                  <a:srgbClr val="55575A"/>
                </a:solidFill>
                <a:latin typeface="Manrope" pitchFamily="34" charset="0"/>
                <a:ea typeface="Manrope" pitchFamily="34" charset="-122"/>
                <a:cs typeface="Manrope" pitchFamily="34" charset="-120"/>
              </a:rPr>
              <a:t>0.04M</a:t>
            </a:r>
            <a:r>
              <a:rPr lang="en-US" sz="1500" dirty="0">
                <a:solidFill>
                  <a:srgbClr val="55575A"/>
                </a:solidFill>
                <a:latin typeface="Manrope" pitchFamily="34" charset="0"/>
                <a:ea typeface="Manrope" pitchFamily="34" charset="-122"/>
                <a:cs typeface="Manrope" pitchFamily="34" charset="-120"/>
              </a:rPr>
              <a:t> in sales</a:t>
            </a:r>
            <a:endParaRPr lang="en-US" sz="1500" dirty="0"/>
          </a:p>
        </p:txBody>
      </p:sp>
      <p:sp>
        <p:nvSpPr>
          <p:cNvPr id="27" name="Text 20"/>
          <p:cNvSpPr/>
          <p:nvPr/>
        </p:nvSpPr>
        <p:spPr>
          <a:xfrm>
            <a:off x="970478" y="6033730"/>
            <a:ext cx="7202924" cy="303609"/>
          </a:xfrm>
          <a:prstGeom prst="rect">
            <a:avLst/>
          </a:prstGeom>
          <a:noFill/>
          <a:ln/>
        </p:spPr>
        <p:txBody>
          <a:bodyPr wrap="none" lIns="0" tIns="0" rIns="0" bIns="0" rtlCol="0" anchor="t"/>
          <a:lstStyle/>
          <a:p>
            <a:pPr marL="0" indent="0" algn="l">
              <a:lnSpc>
                <a:spcPts val="2350"/>
              </a:lnSpc>
              <a:buNone/>
            </a:pPr>
            <a:r>
              <a:rPr lang="en-US" sz="1500" dirty="0">
                <a:solidFill>
                  <a:srgbClr val="55575A"/>
                </a:solidFill>
                <a:latin typeface="Manrope" pitchFamily="34" charset="0"/>
                <a:ea typeface="Manrope" pitchFamily="34" charset="-122"/>
                <a:cs typeface="Manrope" pitchFamily="34" charset="-120"/>
              </a:rPr>
              <a:t>Least utilized</a:t>
            </a:r>
            <a:endParaRPr lang="en-US" sz="1500" dirty="0"/>
          </a:p>
        </p:txBody>
      </p:sp>
      <p:sp>
        <p:nvSpPr>
          <p:cNvPr id="28" name="Text 21"/>
          <p:cNvSpPr/>
          <p:nvPr/>
        </p:nvSpPr>
        <p:spPr>
          <a:xfrm>
            <a:off x="770334" y="6747629"/>
            <a:ext cx="7603331" cy="910828"/>
          </a:xfrm>
          <a:prstGeom prst="rect">
            <a:avLst/>
          </a:prstGeom>
          <a:noFill/>
          <a:ln/>
        </p:spPr>
        <p:txBody>
          <a:bodyPr wrap="square" lIns="0" tIns="0" rIns="0" bIns="0" rtlCol="0" anchor="t"/>
          <a:lstStyle/>
          <a:p>
            <a:pPr marL="0" indent="0" algn="l">
              <a:lnSpc>
                <a:spcPts val="2350"/>
              </a:lnSpc>
              <a:buNone/>
            </a:pPr>
            <a:r>
              <a:rPr lang="en-US" sz="1500" dirty="0">
                <a:solidFill>
                  <a:srgbClr val="55575A"/>
                </a:solidFill>
                <a:latin typeface="Manrope" pitchFamily="34" charset="0"/>
                <a:ea typeface="Manrope" pitchFamily="34" charset="-122"/>
                <a:cs typeface="Manrope" pitchFamily="34" charset="-120"/>
              </a:rPr>
              <a:t>Standard Class dominates as the most used shipping method. Same Day delivery is underutilized, presenting an opportunity to improve marketing and customer awareness of expedited shipping options.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6160" y="749498"/>
            <a:ext cx="4414123" cy="551617"/>
          </a:xfrm>
          <a:prstGeom prst="rect">
            <a:avLst/>
          </a:prstGeom>
          <a:noFill/>
          <a:ln/>
        </p:spPr>
        <p:txBody>
          <a:bodyPr wrap="none" lIns="0" tIns="0" rIns="0" bIns="0" rtlCol="0" anchor="t"/>
          <a:lstStyle/>
          <a:p>
            <a:pPr marL="0" indent="0" algn="l">
              <a:lnSpc>
                <a:spcPts val="4300"/>
              </a:lnSpc>
              <a:buNone/>
            </a:pPr>
            <a:r>
              <a:rPr lang="en-US" sz="3450" dirty="0">
                <a:solidFill>
                  <a:srgbClr val="0C0D0F"/>
                </a:solidFill>
                <a:latin typeface="Inter" pitchFamily="34" charset="0"/>
                <a:ea typeface="Inter" pitchFamily="34" charset="-122"/>
                <a:cs typeface="Inter" pitchFamily="34" charset="-120"/>
              </a:rPr>
              <a:t>Sales &amp; Profit Trends</a:t>
            </a:r>
            <a:endParaRPr lang="en-US" sz="3450" dirty="0"/>
          </a:p>
        </p:txBody>
      </p:sp>
      <p:sp>
        <p:nvSpPr>
          <p:cNvPr id="3" name="Shape 1"/>
          <p:cNvSpPr/>
          <p:nvPr/>
        </p:nvSpPr>
        <p:spPr>
          <a:xfrm>
            <a:off x="7303770" y="1615202"/>
            <a:ext cx="22860" cy="4280416"/>
          </a:xfrm>
          <a:prstGeom prst="roundRect">
            <a:avLst>
              <a:gd name="adj" fmla="val 695144"/>
            </a:avLst>
          </a:prstGeom>
          <a:solidFill>
            <a:srgbClr val="000000">
              <a:alpha val="8000"/>
            </a:srgbClr>
          </a:solidFill>
          <a:ln/>
        </p:spPr>
      </p:sp>
      <p:sp>
        <p:nvSpPr>
          <p:cNvPr id="4" name="Shape 2"/>
          <p:cNvSpPr/>
          <p:nvPr/>
        </p:nvSpPr>
        <p:spPr>
          <a:xfrm>
            <a:off x="6609874" y="1802368"/>
            <a:ext cx="529590" cy="22860"/>
          </a:xfrm>
          <a:prstGeom prst="roundRect">
            <a:avLst>
              <a:gd name="adj" fmla="val 695144"/>
            </a:avLst>
          </a:prstGeom>
          <a:solidFill>
            <a:srgbClr val="FF7047"/>
          </a:solidFill>
          <a:ln/>
        </p:spPr>
      </p:sp>
      <p:sp>
        <p:nvSpPr>
          <p:cNvPr id="5" name="Shape 3"/>
          <p:cNvSpPr/>
          <p:nvPr/>
        </p:nvSpPr>
        <p:spPr>
          <a:xfrm>
            <a:off x="7116604" y="1615202"/>
            <a:ext cx="397193" cy="397193"/>
          </a:xfrm>
          <a:prstGeom prst="roundRect">
            <a:avLst>
              <a:gd name="adj" fmla="val 40008"/>
            </a:avLst>
          </a:prstGeom>
          <a:solidFill>
            <a:srgbClr val="FFFFFF"/>
          </a:solidFill>
          <a:ln w="7620">
            <a:solidFill>
              <a:srgbClr val="FF7047"/>
            </a:solidFill>
            <a:prstDash val="solid"/>
          </a:ln>
        </p:spPr>
      </p:sp>
      <p:sp>
        <p:nvSpPr>
          <p:cNvPr id="6" name="Text 4"/>
          <p:cNvSpPr/>
          <p:nvPr/>
        </p:nvSpPr>
        <p:spPr>
          <a:xfrm>
            <a:off x="7182803" y="1648301"/>
            <a:ext cx="264795" cy="330994"/>
          </a:xfrm>
          <a:prstGeom prst="rect">
            <a:avLst/>
          </a:prstGeom>
          <a:noFill/>
          <a:ln/>
        </p:spPr>
        <p:txBody>
          <a:bodyPr wrap="none" lIns="0" tIns="0" rIns="0" bIns="0" rtlCol="0" anchor="t"/>
          <a:lstStyle/>
          <a:p>
            <a:pPr marL="0" indent="0" algn="ctr">
              <a:lnSpc>
                <a:spcPts val="2050"/>
              </a:lnSpc>
              <a:buNone/>
            </a:pPr>
            <a:r>
              <a:rPr lang="en-US" sz="2050" dirty="0">
                <a:solidFill>
                  <a:srgbClr val="55575A"/>
                </a:solidFill>
                <a:latin typeface="Inter" pitchFamily="34" charset="0"/>
                <a:ea typeface="Inter" pitchFamily="34" charset="-122"/>
                <a:cs typeface="Inter" pitchFamily="34" charset="-120"/>
              </a:rPr>
              <a:t>1</a:t>
            </a:r>
            <a:endParaRPr lang="en-US" sz="2050" dirty="0"/>
          </a:p>
        </p:txBody>
      </p:sp>
      <p:sp>
        <p:nvSpPr>
          <p:cNvPr id="7" name="Text 5"/>
          <p:cNvSpPr/>
          <p:nvPr/>
        </p:nvSpPr>
        <p:spPr>
          <a:xfrm>
            <a:off x="4225409" y="1675805"/>
            <a:ext cx="2207062" cy="275868"/>
          </a:xfrm>
          <a:prstGeom prst="rect">
            <a:avLst/>
          </a:prstGeom>
          <a:noFill/>
          <a:ln/>
        </p:spPr>
        <p:txBody>
          <a:bodyPr wrap="none" lIns="0" tIns="0" rIns="0" bIns="0" rtlCol="0" anchor="t"/>
          <a:lstStyle/>
          <a:p>
            <a:pPr marL="0" indent="0" algn="r">
              <a:lnSpc>
                <a:spcPts val="2150"/>
              </a:lnSpc>
              <a:buNone/>
            </a:pPr>
            <a:r>
              <a:rPr lang="en-US" sz="1700" dirty="0">
                <a:solidFill>
                  <a:srgbClr val="55575A"/>
                </a:solidFill>
                <a:latin typeface="Inter" pitchFamily="34" charset="0"/>
                <a:ea typeface="Inter" pitchFamily="34" charset="-122"/>
                <a:cs typeface="Inter" pitchFamily="34" charset="-120"/>
              </a:rPr>
              <a:t>Early Year</a:t>
            </a:r>
            <a:endParaRPr lang="en-US" sz="1700" dirty="0"/>
          </a:p>
        </p:txBody>
      </p:sp>
      <p:sp>
        <p:nvSpPr>
          <p:cNvPr id="8" name="Text 6"/>
          <p:cNvSpPr/>
          <p:nvPr/>
        </p:nvSpPr>
        <p:spPr>
          <a:xfrm>
            <a:off x="706160" y="2045851"/>
            <a:ext cx="5726311" cy="266819"/>
          </a:xfrm>
          <a:prstGeom prst="rect">
            <a:avLst/>
          </a:prstGeom>
          <a:noFill/>
          <a:ln/>
        </p:spPr>
        <p:txBody>
          <a:bodyPr wrap="none" lIns="0" tIns="0" rIns="0" bIns="0" rtlCol="0" anchor="t"/>
          <a:lstStyle/>
          <a:p>
            <a:pPr marL="0" indent="0" algn="r">
              <a:lnSpc>
                <a:spcPts val="2100"/>
              </a:lnSpc>
              <a:buNone/>
            </a:pPr>
            <a:r>
              <a:rPr lang="en-US" sz="1350" dirty="0">
                <a:solidFill>
                  <a:srgbClr val="55575A"/>
                </a:solidFill>
                <a:latin typeface="Manrope" pitchFamily="34" charset="0"/>
                <a:ea typeface="Manrope" pitchFamily="34" charset="-122"/>
                <a:cs typeface="Manrope" pitchFamily="34" charset="-120"/>
              </a:rPr>
              <a:t>Lowest sales in January and February across both years</a:t>
            </a:r>
            <a:endParaRPr lang="en-US" sz="1350" dirty="0"/>
          </a:p>
        </p:txBody>
      </p:sp>
      <p:sp>
        <p:nvSpPr>
          <p:cNvPr id="9" name="Shape 7"/>
          <p:cNvSpPr/>
          <p:nvPr/>
        </p:nvSpPr>
        <p:spPr>
          <a:xfrm>
            <a:off x="7490936" y="2822615"/>
            <a:ext cx="529590" cy="22860"/>
          </a:xfrm>
          <a:prstGeom prst="roundRect">
            <a:avLst>
              <a:gd name="adj" fmla="val 695144"/>
            </a:avLst>
          </a:prstGeom>
          <a:solidFill>
            <a:srgbClr val="FF7047"/>
          </a:solidFill>
          <a:ln/>
        </p:spPr>
      </p:sp>
      <p:sp>
        <p:nvSpPr>
          <p:cNvPr id="10" name="Shape 8"/>
          <p:cNvSpPr/>
          <p:nvPr/>
        </p:nvSpPr>
        <p:spPr>
          <a:xfrm>
            <a:off x="7116604" y="2635448"/>
            <a:ext cx="397193" cy="397193"/>
          </a:xfrm>
          <a:prstGeom prst="roundRect">
            <a:avLst>
              <a:gd name="adj" fmla="val 40008"/>
            </a:avLst>
          </a:prstGeom>
          <a:solidFill>
            <a:srgbClr val="FFFFFF"/>
          </a:solidFill>
          <a:ln w="7620">
            <a:solidFill>
              <a:srgbClr val="FF7047"/>
            </a:solidFill>
            <a:prstDash val="solid"/>
          </a:ln>
        </p:spPr>
      </p:sp>
      <p:sp>
        <p:nvSpPr>
          <p:cNvPr id="11" name="Text 9"/>
          <p:cNvSpPr/>
          <p:nvPr/>
        </p:nvSpPr>
        <p:spPr>
          <a:xfrm>
            <a:off x="7182803" y="2668548"/>
            <a:ext cx="264795" cy="330994"/>
          </a:xfrm>
          <a:prstGeom prst="rect">
            <a:avLst/>
          </a:prstGeom>
          <a:noFill/>
          <a:ln/>
        </p:spPr>
        <p:txBody>
          <a:bodyPr wrap="none" lIns="0" tIns="0" rIns="0" bIns="0" rtlCol="0" anchor="t"/>
          <a:lstStyle/>
          <a:p>
            <a:pPr marL="0" indent="0" algn="ctr">
              <a:lnSpc>
                <a:spcPts val="2050"/>
              </a:lnSpc>
              <a:buNone/>
            </a:pPr>
            <a:r>
              <a:rPr lang="en-US" sz="2050" dirty="0">
                <a:solidFill>
                  <a:srgbClr val="55575A"/>
                </a:solidFill>
                <a:latin typeface="Inter" pitchFamily="34" charset="0"/>
                <a:ea typeface="Inter" pitchFamily="34" charset="-122"/>
                <a:cs typeface="Inter" pitchFamily="34" charset="-120"/>
              </a:rPr>
              <a:t>2</a:t>
            </a:r>
            <a:endParaRPr lang="en-US" sz="2050" dirty="0"/>
          </a:p>
        </p:txBody>
      </p:sp>
      <p:sp>
        <p:nvSpPr>
          <p:cNvPr id="12" name="Text 10"/>
          <p:cNvSpPr/>
          <p:nvPr/>
        </p:nvSpPr>
        <p:spPr>
          <a:xfrm>
            <a:off x="8197929" y="2696051"/>
            <a:ext cx="2207062" cy="275868"/>
          </a:xfrm>
          <a:prstGeom prst="rect">
            <a:avLst/>
          </a:prstGeom>
          <a:noFill/>
          <a:ln/>
        </p:spPr>
        <p:txBody>
          <a:bodyPr wrap="none" lIns="0" tIns="0" rIns="0" bIns="0" rtlCol="0" anchor="t"/>
          <a:lstStyle/>
          <a:p>
            <a:pPr marL="0" indent="0" algn="l">
              <a:lnSpc>
                <a:spcPts val="2150"/>
              </a:lnSpc>
              <a:buNone/>
            </a:pPr>
            <a:r>
              <a:rPr lang="en-US" sz="1700" dirty="0">
                <a:solidFill>
                  <a:srgbClr val="55575A"/>
                </a:solidFill>
                <a:latin typeface="Inter" pitchFamily="34" charset="0"/>
                <a:ea typeface="Inter" pitchFamily="34" charset="-122"/>
                <a:cs typeface="Inter" pitchFamily="34" charset="-120"/>
              </a:rPr>
              <a:t>Mid-Year</a:t>
            </a:r>
            <a:endParaRPr lang="en-US" sz="1700" dirty="0"/>
          </a:p>
        </p:txBody>
      </p:sp>
      <p:sp>
        <p:nvSpPr>
          <p:cNvPr id="13" name="Text 11"/>
          <p:cNvSpPr/>
          <p:nvPr/>
        </p:nvSpPr>
        <p:spPr>
          <a:xfrm>
            <a:off x="8197929" y="3066098"/>
            <a:ext cx="5726311" cy="266819"/>
          </a:xfrm>
          <a:prstGeom prst="rect">
            <a:avLst/>
          </a:prstGeom>
          <a:noFill/>
          <a:ln/>
        </p:spPr>
        <p:txBody>
          <a:bodyPr wrap="none" lIns="0" tIns="0" rIns="0" bIns="0" rtlCol="0" anchor="t"/>
          <a:lstStyle/>
          <a:p>
            <a:pPr marL="0" indent="0" algn="l">
              <a:lnSpc>
                <a:spcPts val="2100"/>
              </a:lnSpc>
              <a:buNone/>
            </a:pPr>
            <a:r>
              <a:rPr lang="en-US" sz="1350" dirty="0">
                <a:solidFill>
                  <a:srgbClr val="55575A"/>
                </a:solidFill>
                <a:latin typeface="Manrope" pitchFamily="34" charset="0"/>
                <a:ea typeface="Manrope" pitchFamily="34" charset="-122"/>
                <a:cs typeface="Manrope" pitchFamily="34" charset="-120"/>
              </a:rPr>
              <a:t>Moderate performance with some profit fluctuations</a:t>
            </a:r>
            <a:endParaRPr lang="en-US" sz="1350" dirty="0"/>
          </a:p>
        </p:txBody>
      </p:sp>
      <p:sp>
        <p:nvSpPr>
          <p:cNvPr id="14" name="Shape 12"/>
          <p:cNvSpPr/>
          <p:nvPr/>
        </p:nvSpPr>
        <p:spPr>
          <a:xfrm>
            <a:off x="6609874" y="3716179"/>
            <a:ext cx="529590" cy="22860"/>
          </a:xfrm>
          <a:prstGeom prst="roundRect">
            <a:avLst>
              <a:gd name="adj" fmla="val 695144"/>
            </a:avLst>
          </a:prstGeom>
          <a:solidFill>
            <a:srgbClr val="FF7047"/>
          </a:solidFill>
          <a:ln/>
        </p:spPr>
      </p:sp>
      <p:sp>
        <p:nvSpPr>
          <p:cNvPr id="15" name="Shape 13"/>
          <p:cNvSpPr/>
          <p:nvPr/>
        </p:nvSpPr>
        <p:spPr>
          <a:xfrm>
            <a:off x="7116604" y="3529013"/>
            <a:ext cx="397193" cy="397193"/>
          </a:xfrm>
          <a:prstGeom prst="roundRect">
            <a:avLst>
              <a:gd name="adj" fmla="val 40008"/>
            </a:avLst>
          </a:prstGeom>
          <a:solidFill>
            <a:srgbClr val="FFFFFF"/>
          </a:solidFill>
          <a:ln w="7620">
            <a:solidFill>
              <a:srgbClr val="FF7047"/>
            </a:solidFill>
            <a:prstDash val="solid"/>
          </a:ln>
        </p:spPr>
      </p:sp>
      <p:sp>
        <p:nvSpPr>
          <p:cNvPr id="16" name="Text 14"/>
          <p:cNvSpPr/>
          <p:nvPr/>
        </p:nvSpPr>
        <p:spPr>
          <a:xfrm>
            <a:off x="7182803" y="3562112"/>
            <a:ext cx="264795" cy="330994"/>
          </a:xfrm>
          <a:prstGeom prst="rect">
            <a:avLst/>
          </a:prstGeom>
          <a:noFill/>
          <a:ln/>
        </p:spPr>
        <p:txBody>
          <a:bodyPr wrap="none" lIns="0" tIns="0" rIns="0" bIns="0" rtlCol="0" anchor="t"/>
          <a:lstStyle/>
          <a:p>
            <a:pPr marL="0" indent="0" algn="ctr">
              <a:lnSpc>
                <a:spcPts val="2050"/>
              </a:lnSpc>
              <a:buNone/>
            </a:pPr>
            <a:r>
              <a:rPr lang="en-US" sz="2050" dirty="0">
                <a:solidFill>
                  <a:srgbClr val="55575A"/>
                </a:solidFill>
                <a:latin typeface="Inter" pitchFamily="34" charset="0"/>
                <a:ea typeface="Inter" pitchFamily="34" charset="-122"/>
                <a:cs typeface="Inter" pitchFamily="34" charset="-120"/>
              </a:rPr>
              <a:t>3</a:t>
            </a:r>
            <a:endParaRPr lang="en-US" sz="2050" dirty="0"/>
          </a:p>
        </p:txBody>
      </p:sp>
      <p:sp>
        <p:nvSpPr>
          <p:cNvPr id="17" name="Text 15"/>
          <p:cNvSpPr/>
          <p:nvPr/>
        </p:nvSpPr>
        <p:spPr>
          <a:xfrm>
            <a:off x="4225409" y="3589615"/>
            <a:ext cx="2207062" cy="275868"/>
          </a:xfrm>
          <a:prstGeom prst="rect">
            <a:avLst/>
          </a:prstGeom>
          <a:noFill/>
          <a:ln/>
        </p:spPr>
        <p:txBody>
          <a:bodyPr wrap="none" lIns="0" tIns="0" rIns="0" bIns="0" rtlCol="0" anchor="t"/>
          <a:lstStyle/>
          <a:p>
            <a:pPr marL="0" indent="0" algn="r">
              <a:lnSpc>
                <a:spcPts val="2150"/>
              </a:lnSpc>
              <a:buNone/>
            </a:pPr>
            <a:r>
              <a:rPr lang="en-US" sz="1700" dirty="0">
                <a:solidFill>
                  <a:srgbClr val="55575A"/>
                </a:solidFill>
                <a:latin typeface="Inter" pitchFamily="34" charset="0"/>
                <a:ea typeface="Inter" pitchFamily="34" charset="-122"/>
                <a:cs typeface="Inter" pitchFamily="34" charset="-120"/>
              </a:rPr>
              <a:t>Festive Season</a:t>
            </a:r>
            <a:endParaRPr lang="en-US" sz="1700" dirty="0"/>
          </a:p>
        </p:txBody>
      </p:sp>
      <p:sp>
        <p:nvSpPr>
          <p:cNvPr id="18" name="Text 16"/>
          <p:cNvSpPr/>
          <p:nvPr/>
        </p:nvSpPr>
        <p:spPr>
          <a:xfrm>
            <a:off x="706160" y="3959662"/>
            <a:ext cx="5726311" cy="266819"/>
          </a:xfrm>
          <a:prstGeom prst="rect">
            <a:avLst/>
          </a:prstGeom>
          <a:noFill/>
          <a:ln/>
        </p:spPr>
        <p:txBody>
          <a:bodyPr wrap="none" lIns="0" tIns="0" rIns="0" bIns="0" rtlCol="0" anchor="t"/>
          <a:lstStyle/>
          <a:p>
            <a:pPr marL="0" indent="0" algn="r">
              <a:lnSpc>
                <a:spcPts val="2100"/>
              </a:lnSpc>
              <a:buNone/>
            </a:pPr>
            <a:r>
              <a:rPr lang="en-US" sz="1350" dirty="0">
                <a:solidFill>
                  <a:srgbClr val="55575A"/>
                </a:solidFill>
                <a:latin typeface="Manrope" pitchFamily="34" charset="0"/>
                <a:ea typeface="Manrope" pitchFamily="34" charset="-122"/>
                <a:cs typeface="Manrope" pitchFamily="34" charset="-120"/>
              </a:rPr>
              <a:t>Peak sales in October, November, December</a:t>
            </a:r>
            <a:endParaRPr lang="en-US" sz="1350" dirty="0"/>
          </a:p>
        </p:txBody>
      </p:sp>
      <p:sp>
        <p:nvSpPr>
          <p:cNvPr id="19" name="Shape 17"/>
          <p:cNvSpPr/>
          <p:nvPr/>
        </p:nvSpPr>
        <p:spPr>
          <a:xfrm>
            <a:off x="7490936" y="4609743"/>
            <a:ext cx="529590" cy="22860"/>
          </a:xfrm>
          <a:prstGeom prst="roundRect">
            <a:avLst>
              <a:gd name="adj" fmla="val 695144"/>
            </a:avLst>
          </a:prstGeom>
          <a:solidFill>
            <a:srgbClr val="FF7047"/>
          </a:solidFill>
          <a:ln/>
        </p:spPr>
      </p:sp>
      <p:sp>
        <p:nvSpPr>
          <p:cNvPr id="20" name="Shape 18"/>
          <p:cNvSpPr/>
          <p:nvPr/>
        </p:nvSpPr>
        <p:spPr>
          <a:xfrm>
            <a:off x="7116604" y="4422577"/>
            <a:ext cx="397193" cy="397193"/>
          </a:xfrm>
          <a:prstGeom prst="roundRect">
            <a:avLst>
              <a:gd name="adj" fmla="val 40008"/>
            </a:avLst>
          </a:prstGeom>
          <a:solidFill>
            <a:srgbClr val="FFFFFF"/>
          </a:solidFill>
          <a:ln w="7620">
            <a:solidFill>
              <a:srgbClr val="FF7047"/>
            </a:solidFill>
            <a:prstDash val="solid"/>
          </a:ln>
        </p:spPr>
      </p:sp>
      <p:sp>
        <p:nvSpPr>
          <p:cNvPr id="21" name="Text 19"/>
          <p:cNvSpPr/>
          <p:nvPr/>
        </p:nvSpPr>
        <p:spPr>
          <a:xfrm>
            <a:off x="7182803" y="4455676"/>
            <a:ext cx="264795" cy="330994"/>
          </a:xfrm>
          <a:prstGeom prst="rect">
            <a:avLst/>
          </a:prstGeom>
          <a:noFill/>
          <a:ln/>
        </p:spPr>
        <p:txBody>
          <a:bodyPr wrap="none" lIns="0" tIns="0" rIns="0" bIns="0" rtlCol="0" anchor="t"/>
          <a:lstStyle/>
          <a:p>
            <a:pPr marL="0" indent="0" algn="ctr">
              <a:lnSpc>
                <a:spcPts val="2050"/>
              </a:lnSpc>
              <a:buNone/>
            </a:pPr>
            <a:r>
              <a:rPr lang="en-US" sz="2050" dirty="0">
                <a:solidFill>
                  <a:srgbClr val="55575A"/>
                </a:solidFill>
                <a:latin typeface="Inter" pitchFamily="34" charset="0"/>
                <a:ea typeface="Inter" pitchFamily="34" charset="-122"/>
                <a:cs typeface="Inter" pitchFamily="34" charset="-120"/>
              </a:rPr>
              <a:t>4</a:t>
            </a:r>
            <a:endParaRPr lang="en-US" sz="2050" dirty="0"/>
          </a:p>
        </p:txBody>
      </p:sp>
      <p:sp>
        <p:nvSpPr>
          <p:cNvPr id="22" name="Text 20"/>
          <p:cNvSpPr/>
          <p:nvPr/>
        </p:nvSpPr>
        <p:spPr>
          <a:xfrm>
            <a:off x="8197929" y="4483179"/>
            <a:ext cx="2207062" cy="275868"/>
          </a:xfrm>
          <a:prstGeom prst="rect">
            <a:avLst/>
          </a:prstGeom>
          <a:noFill/>
          <a:ln/>
        </p:spPr>
        <p:txBody>
          <a:bodyPr wrap="none" lIns="0" tIns="0" rIns="0" bIns="0" rtlCol="0" anchor="t"/>
          <a:lstStyle/>
          <a:p>
            <a:pPr marL="0" indent="0" algn="l">
              <a:lnSpc>
                <a:spcPts val="2150"/>
              </a:lnSpc>
              <a:buNone/>
            </a:pPr>
            <a:r>
              <a:rPr lang="en-US" sz="1700" dirty="0">
                <a:solidFill>
                  <a:srgbClr val="55575A"/>
                </a:solidFill>
                <a:latin typeface="Inter" pitchFamily="34" charset="0"/>
                <a:ea typeface="Inter" pitchFamily="34" charset="-122"/>
                <a:cs typeface="Inter" pitchFamily="34" charset="-120"/>
              </a:rPr>
              <a:t>Year-over-Year</a:t>
            </a:r>
            <a:endParaRPr lang="en-US" sz="1700" dirty="0"/>
          </a:p>
        </p:txBody>
      </p:sp>
      <p:sp>
        <p:nvSpPr>
          <p:cNvPr id="23" name="Text 21"/>
          <p:cNvSpPr/>
          <p:nvPr/>
        </p:nvSpPr>
        <p:spPr>
          <a:xfrm>
            <a:off x="8197929" y="4853226"/>
            <a:ext cx="5726311" cy="266819"/>
          </a:xfrm>
          <a:prstGeom prst="rect">
            <a:avLst/>
          </a:prstGeom>
          <a:noFill/>
          <a:ln/>
        </p:spPr>
        <p:txBody>
          <a:bodyPr wrap="none" lIns="0" tIns="0" rIns="0" bIns="0" rtlCol="0" anchor="t"/>
          <a:lstStyle/>
          <a:p>
            <a:pPr marL="0" indent="0" algn="l">
              <a:lnSpc>
                <a:spcPts val="2100"/>
              </a:lnSpc>
              <a:buNone/>
            </a:pPr>
            <a:r>
              <a:rPr lang="en-US" sz="1350" dirty="0">
                <a:solidFill>
                  <a:srgbClr val="55575A"/>
                </a:solidFill>
                <a:latin typeface="Manrope" pitchFamily="34" charset="0"/>
                <a:ea typeface="Manrope" pitchFamily="34" charset="-122"/>
                <a:cs typeface="Manrope" pitchFamily="34" charset="-120"/>
              </a:rPr>
              <a:t>Significant sales increase in 2020 vs 2019</a:t>
            </a:r>
            <a:endParaRPr lang="en-US" sz="1350" dirty="0"/>
          </a:p>
        </p:txBody>
      </p:sp>
      <p:sp>
        <p:nvSpPr>
          <p:cNvPr id="24" name="Text 22"/>
          <p:cNvSpPr/>
          <p:nvPr/>
        </p:nvSpPr>
        <p:spPr>
          <a:xfrm>
            <a:off x="706160" y="6072307"/>
            <a:ext cx="13218081" cy="533638"/>
          </a:xfrm>
          <a:prstGeom prst="rect">
            <a:avLst/>
          </a:prstGeom>
          <a:noFill/>
          <a:ln/>
        </p:spPr>
        <p:txBody>
          <a:bodyPr wrap="square" lIns="0" tIns="0" rIns="0" bIns="0" rtlCol="0" anchor="t"/>
          <a:lstStyle/>
          <a:p>
            <a:pPr marL="0" indent="0" algn="l">
              <a:lnSpc>
                <a:spcPts val="2100"/>
              </a:lnSpc>
              <a:buNone/>
            </a:pPr>
            <a:r>
              <a:rPr lang="en-US" sz="1350" dirty="0">
                <a:solidFill>
                  <a:srgbClr val="55575A"/>
                </a:solidFill>
                <a:latin typeface="Manrope" pitchFamily="34" charset="0"/>
                <a:ea typeface="Manrope" pitchFamily="34" charset="-122"/>
                <a:cs typeface="Manrope" pitchFamily="34" charset="-120"/>
              </a:rPr>
              <a:t>Sales increased significantly in 2020 compared to 2019, with highest sales and profit observed during the festive season months of October through December. The festive season drives substantial demand increases. Profit trends show steady growth in 2020 with peak profitability in November and December.</a:t>
            </a:r>
            <a:endParaRPr lang="en-US" sz="1350" dirty="0"/>
          </a:p>
        </p:txBody>
      </p:sp>
      <p:sp>
        <p:nvSpPr>
          <p:cNvPr id="25" name="Shape 23"/>
          <p:cNvSpPr/>
          <p:nvPr/>
        </p:nvSpPr>
        <p:spPr>
          <a:xfrm>
            <a:off x="706160" y="6782633"/>
            <a:ext cx="13218081" cy="697468"/>
          </a:xfrm>
          <a:prstGeom prst="roundRect">
            <a:avLst>
              <a:gd name="adj" fmla="val 22784"/>
            </a:avLst>
          </a:prstGeom>
          <a:solidFill>
            <a:srgbClr val="FFC4B3"/>
          </a:solidFill>
          <a:ln/>
        </p:spPr>
      </p:sp>
      <p:pic>
        <p:nvPicPr>
          <p:cNvPr id="26" name="Image 0" descr="preencoded.png"/>
          <p:cNvPicPr>
            <a:picLocks noChangeAspect="1"/>
          </p:cNvPicPr>
          <p:nvPr/>
        </p:nvPicPr>
        <p:blipFill>
          <a:blip r:embed="rId3"/>
          <a:stretch>
            <a:fillRect/>
          </a:stretch>
        </p:blipFill>
        <p:spPr>
          <a:xfrm>
            <a:off x="882610" y="7046833"/>
            <a:ext cx="220623" cy="176451"/>
          </a:xfrm>
          <a:prstGeom prst="rect">
            <a:avLst/>
          </a:prstGeom>
        </p:spPr>
      </p:pic>
      <p:sp>
        <p:nvSpPr>
          <p:cNvPr id="27" name="Text 24"/>
          <p:cNvSpPr/>
          <p:nvPr/>
        </p:nvSpPr>
        <p:spPr>
          <a:xfrm>
            <a:off x="1279684" y="6983730"/>
            <a:ext cx="12468106" cy="266819"/>
          </a:xfrm>
          <a:prstGeom prst="rect">
            <a:avLst/>
          </a:prstGeom>
          <a:noFill/>
          <a:ln/>
        </p:spPr>
        <p:txBody>
          <a:bodyPr wrap="none" lIns="0" tIns="0" rIns="0" bIns="0" rtlCol="0" anchor="t"/>
          <a:lstStyle/>
          <a:p>
            <a:pPr marL="0" indent="0" algn="l">
              <a:lnSpc>
                <a:spcPts val="2100"/>
              </a:lnSpc>
              <a:buNone/>
            </a:pPr>
            <a:r>
              <a:rPr lang="en-US" sz="1350" b="1" dirty="0">
                <a:solidFill>
                  <a:srgbClr val="000000"/>
                </a:solidFill>
                <a:latin typeface="Manrope" pitchFamily="34" charset="0"/>
                <a:ea typeface="Manrope" pitchFamily="34" charset="-122"/>
                <a:cs typeface="Manrope" pitchFamily="34" charset="-120"/>
              </a:rPr>
              <a:t>Strategic Opportunity:</a:t>
            </a:r>
            <a:r>
              <a:rPr lang="en-US" sz="1350" dirty="0">
                <a:solidFill>
                  <a:srgbClr val="000000"/>
                </a:solidFill>
                <a:latin typeface="Manrope" pitchFamily="34" charset="0"/>
                <a:ea typeface="Manrope" pitchFamily="34" charset="-122"/>
                <a:cs typeface="Manrope" pitchFamily="34" charset="-120"/>
              </a:rPr>
              <a:t> Increase marketing investment before the festive season to maximize revenue during peak demand periods.</a:t>
            </a:r>
            <a:endParaRPr lang="en-US" sz="1350" dirty="0"/>
          </a:p>
        </p:txBody>
      </p:sp>
      <mc:AlternateContent xmlns:mc="http://schemas.openxmlformats.org/markup-compatibility/2006">
        <mc:Choice xmlns:p14="http://schemas.microsoft.com/office/powerpoint/2010/main" Requires="p14">
          <p:contentPart p14:bwMode="auto" r:id="rId4">
            <p14:nvContentPartPr>
              <p14:cNvPr id="28" name="Ink 27">
                <a:extLst>
                  <a:ext uri="{FF2B5EF4-FFF2-40B4-BE49-F238E27FC236}">
                    <a16:creationId xmlns:a16="http://schemas.microsoft.com/office/drawing/2014/main" id="{8335AA7A-04C7-8614-4AA0-091F363E3E22}"/>
                  </a:ext>
                </a:extLst>
              </p14:cNvPr>
              <p14:cNvContentPartPr/>
              <p14:nvPr/>
            </p14:nvContentPartPr>
            <p14:xfrm>
              <a:off x="12942878" y="7815003"/>
              <a:ext cx="1630800" cy="334440"/>
            </p14:xfrm>
          </p:contentPart>
        </mc:Choice>
        <mc:Fallback>
          <p:pic>
            <p:nvPicPr>
              <p:cNvPr id="28" name="Ink 27">
                <a:extLst>
                  <a:ext uri="{FF2B5EF4-FFF2-40B4-BE49-F238E27FC236}">
                    <a16:creationId xmlns:a16="http://schemas.microsoft.com/office/drawing/2014/main" id="{8335AA7A-04C7-8614-4AA0-091F363E3E22}"/>
                  </a:ext>
                </a:extLst>
              </p:cNvPr>
              <p:cNvPicPr/>
              <p:nvPr/>
            </p:nvPicPr>
            <p:blipFill>
              <a:blip r:embed="rId5"/>
              <a:stretch>
                <a:fillRect/>
              </a:stretch>
            </p:blipFill>
            <p:spPr>
              <a:xfrm>
                <a:off x="12880238" y="7752003"/>
                <a:ext cx="1756440" cy="46008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733</Words>
  <Application>Microsoft Office PowerPoint</Application>
  <PresentationFormat>Custom</PresentationFormat>
  <Paragraphs>120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Inter</vt:lpstr>
      <vt:lpstr>Manrope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UDAY</dc:creator>
  <cp:lastModifiedBy>uday sonar</cp:lastModifiedBy>
  <cp:revision>2</cp:revision>
  <dcterms:created xsi:type="dcterms:W3CDTF">2026-02-17T14:23:16Z</dcterms:created>
  <dcterms:modified xsi:type="dcterms:W3CDTF">2026-02-17T14:27:36Z</dcterms:modified>
</cp:coreProperties>
</file>